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85" r:id="rId21"/>
    <p:sldId id="276" r:id="rId22"/>
    <p:sldId id="286" r:id="rId23"/>
    <p:sldId id="287" r:id="rId24"/>
    <p:sldId id="288" r:id="rId25"/>
    <p:sldId id="279" r:id="rId26"/>
    <p:sldId id="289" r:id="rId27"/>
    <p:sldId id="280" r:id="rId28"/>
    <p:sldId id="290" r:id="rId29"/>
    <p:sldId id="291" r:id="rId30"/>
    <p:sldId id="278" r:id="rId31"/>
    <p:sldId id="292" r:id="rId32"/>
    <p:sldId id="277" r:id="rId33"/>
    <p:sldId id="293" r:id="rId34"/>
    <p:sldId id="282" r:id="rId35"/>
    <p:sldId id="281" r:id="rId36"/>
    <p:sldId id="294" r:id="rId37"/>
    <p:sldId id="283" r:id="rId38"/>
    <p:sldId id="284" r:id="rId39"/>
    <p:sldId id="295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illard, Jean-Philippe" initials="OJ" lastIdx="1" clrIdx="0">
    <p:extLst>
      <p:ext uri="{19B8F6BF-5375-455C-9EA6-DF929625EA0E}">
        <p15:presenceInfo xmlns:p15="http://schemas.microsoft.com/office/powerpoint/2012/main" userId="S::jean-philippe.orillard@cookmedical.com::ba74d5a9-186c-45ff-af11-b56037d4a295" providerId="AD"/>
      </p:ext>
    </p:extLst>
  </p:cmAuthor>
  <p:cmAuthor id="2" name="Mitchell, James" initials="MJ" lastIdx="1" clrIdx="1">
    <p:extLst>
      <p:ext uri="{19B8F6BF-5375-455C-9EA6-DF929625EA0E}">
        <p15:presenceInfo xmlns:p15="http://schemas.microsoft.com/office/powerpoint/2012/main" userId="S-1-5-21-2148313577-2175009459-717450389-372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05118-C0BC-4F7C-AC8F-1E938018BE73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2AF15-8A47-4FB0-A11B-1ED41AEE3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26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318861C-D395-4B59-B8D7-5CA55B9E0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E3A8F9-9AD0-4613-947A-45F0DBF05376}" type="slidenum">
              <a:rPr lang="en-US" altLang="fr-FR">
                <a:latin typeface="Calibri" panose="020F0502020204030204" pitchFamily="34" charset="0"/>
              </a:rPr>
              <a:pPr eaLnBrk="1" hangingPunct="1"/>
              <a:t>3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E3EFFA4-17D0-41FC-9806-954A25016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3968E10-428C-4A70-ADCC-267FE5C10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0215E8B-C568-442D-A883-683D8627F0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59D39E-6DCC-4D95-AFF3-24B30159CB2D}" type="slidenum">
              <a:rPr lang="en-US" altLang="fr-FR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5CBE773-4AE7-4DF6-8135-44502E69A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1579208-262E-4E82-A374-369C0757E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202AAA01-50EE-4451-9A3A-DDFEFC3D7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060AAE-0582-4C1B-929A-54F21C4E1A37}" type="slidenum">
              <a:rPr lang="en-US" altLang="fr-FR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1A80C9F-0FE0-449D-90B4-C4C04D993F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B5433DF-86E9-4130-A086-2B3924D92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BBE6210-FDBC-4217-A0B7-FAEF1F7ACC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E2C1A8-ABDC-49C1-9DCB-8E428BE72A51}" type="slidenum">
              <a:rPr lang="en-US" altLang="fr-FR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9B464AA-DE49-4A5B-9AD9-2476A005A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D294AF4-831D-4D9F-B510-73CC81E86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fr-FR"/>
          </a:p>
          <a:p>
            <a:pPr eaLnBrk="1" hangingPunct="1">
              <a:spcBef>
                <a:spcPct val="0"/>
              </a:spcBef>
            </a:pPr>
            <a:endParaRPr lang="en-AU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D6B9A25-6E08-4978-90CF-BB9B663E0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B690D1-2560-4BD6-A0CA-E7573C254D0A}" type="slidenum">
              <a:rPr lang="en-US" altLang="fr-FR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974677D-D717-470C-81D6-F37586A81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8A2223B-EADF-4E46-8FA3-F4C52136D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BA0380D-18F0-43FE-81BC-7732FAE94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AC5D82-5964-473E-A811-FDCE6BDB49BB}" type="slidenum">
              <a:rPr lang="en-US" altLang="fr-FR">
                <a:latin typeface="Calibri" panose="020F0502020204030204" pitchFamily="34" charset="0"/>
              </a:rPr>
              <a:pPr eaLnBrk="1" hangingPunct="1"/>
              <a:t>4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A5229E0-651A-45C2-A058-4ECAE43A8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986510B-BC67-4037-976F-D8EB4CA95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5111C5D-E1F7-4380-9C44-8F6C8DD21A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1B5A89-60E1-41F6-861E-08B5C687340D}" type="slidenum">
              <a:rPr lang="en-US" altLang="fr-FR">
                <a:latin typeface="Calibri" panose="020F0502020204030204" pitchFamily="34" charset="0"/>
              </a:rPr>
              <a:pPr eaLnBrk="1" hangingPunct="1"/>
              <a:t>5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5CE4752-5B90-4033-AFA9-D04B22EAA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8CB90AE-9AD0-45D6-8F1B-7B5C16C3B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02B4DA3-1EB6-4935-A941-38868075E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EA0E32-CDEB-4699-87CF-592AC0BF47E9}" type="slidenum">
              <a:rPr lang="en-US" altLang="fr-FR">
                <a:latin typeface="Calibri" panose="020F0502020204030204" pitchFamily="34" charset="0"/>
              </a:rPr>
              <a:pPr eaLnBrk="1" hangingPunct="1"/>
              <a:t>6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0B289F1-95FF-4CAC-9D9C-E67719D7D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19EB1BA-9610-4DA3-8327-ECCE2BC68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AC7AEF1-CD92-46BD-A8B5-411D73337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D449EC-C6DB-4049-90E7-FB3107A4E149}" type="slidenum">
              <a:rPr lang="en-US" altLang="fr-FR">
                <a:latin typeface="Calibri" panose="020F0502020204030204" pitchFamily="34" charset="0"/>
              </a:rPr>
              <a:pPr eaLnBrk="1" hangingPunct="1"/>
              <a:t>7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51F1445-7A05-4FB6-9244-08F0228D0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DEEB66B-6206-4599-8D4D-FEB8CF21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0DE5C42-09C5-4A39-A5C1-27D92DE7D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52A5A6-37C5-42D1-9AA9-C1D6CEA97714}" type="slidenum">
              <a:rPr lang="en-US" altLang="fr-FR">
                <a:latin typeface="Calibri" panose="020F0502020204030204" pitchFamily="34" charset="0"/>
              </a:rPr>
              <a:pPr eaLnBrk="1" hangingPunct="1"/>
              <a:t>8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C95AEBB-854E-4AB6-86A3-6437B4A85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92FDC63-44A2-4E23-8F80-31A960739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C19167A-5131-42C4-ADFD-B21C0FDE0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5E62AC-AE57-4EE0-9629-67BC3CAC1FBE}" type="slidenum">
              <a:rPr lang="en-US" altLang="fr-FR">
                <a:latin typeface="Calibri" panose="020F0502020204030204" pitchFamily="34" charset="0"/>
              </a:rPr>
              <a:pPr eaLnBrk="1" hangingPunct="1"/>
              <a:t>9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984280C-FF8C-4D99-8337-E208A6FB7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830B3C4-FB56-4DBB-9EFB-78F23511E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49736A5F-9223-4E78-9AE9-C09C81B81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0AEED-9061-45F8-BE9D-0F3762F2620B}" type="slidenum">
              <a:rPr lang="en-US" altLang="fr-FR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5F4DEF5-FD18-4FFE-ADDA-324A1D64E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FD381DB-AE70-4B0B-98E3-D023253B3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4031719-66C6-435B-A4A9-9D83226DF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69C14E-4A38-4A3E-B351-1C5E6B3F8130}" type="slidenum">
              <a:rPr lang="en-US" altLang="fr-FR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D28553C-D181-427A-8A40-C6A692AAA2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6D1C3E8-3A75-4F69-823F-8ECF885DF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5343-79A6-44C6-999D-90B48CECE45A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76092"/>
                </a:solidFill>
                <a:latin typeface="Arial"/>
                <a:cs typeface="Arial"/>
              </a:defRPr>
            </a:lvl1pPr>
          </a:lstStyle>
          <a:p>
            <a:fld id="{7C8024C0-7350-482C-B063-681784CB89CB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726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581-3829-4D41-BC06-3403B2017908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7F98-3E5D-4378-8B7D-20F6872BB89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588" y="348297"/>
            <a:ext cx="10762825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2307" y="1871393"/>
            <a:ext cx="9787384" cy="287323"/>
          </a:xfrm>
        </p:spPr>
        <p:txBody>
          <a:bodyPr lIns="0" tIns="0" rIns="0" bIns="0"/>
          <a:lstStyle>
            <a:lvl1pPr>
              <a:defRPr sz="1867" b="0" i="0">
                <a:solidFill>
                  <a:srgbClr val="558ED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5343-79A6-44C6-999D-90B48CECE45A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76092"/>
                </a:solidFill>
                <a:latin typeface="Arial"/>
                <a:cs typeface="Arial"/>
              </a:defRPr>
            </a:lvl1pPr>
          </a:lstStyle>
          <a:p>
            <a:fld id="{7C8024C0-7350-482C-B063-681784CB89CB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93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588" y="348297"/>
            <a:ext cx="10762825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8307" y="1206009"/>
            <a:ext cx="341545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5343-79A6-44C6-999D-90B48CECE45A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76092"/>
                </a:solidFill>
                <a:latin typeface="Arial"/>
                <a:cs typeface="Arial"/>
              </a:defRPr>
            </a:lvl1pPr>
          </a:lstStyle>
          <a:p>
            <a:fld id="{7C8024C0-7350-482C-B063-681784CB89CB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934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588" y="348297"/>
            <a:ext cx="10762825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5343-79A6-44C6-999D-90B48CECE45A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76092"/>
                </a:solidFill>
                <a:latin typeface="Arial"/>
                <a:cs typeface="Arial"/>
              </a:defRPr>
            </a:lvl1pPr>
          </a:lstStyle>
          <a:p>
            <a:fld id="{7C8024C0-7350-482C-B063-681784CB89CB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30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5343-79A6-44C6-999D-90B48CECE45A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76092"/>
                </a:solidFill>
                <a:latin typeface="Arial"/>
                <a:cs typeface="Arial"/>
              </a:defRPr>
            </a:lvl1pPr>
          </a:lstStyle>
          <a:p>
            <a:fld id="{7C8024C0-7350-482C-B063-681784CB89CB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851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95416"/>
            <a:ext cx="10363200" cy="369332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51187"/>
            <a:ext cx="8534400" cy="2154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5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87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34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981200"/>
            <a:ext cx="5334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49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62000"/>
            <a:ext cx="10871200" cy="1323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10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re. Texte et clip multi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93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1323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58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208183"/>
            <a:ext cx="12192000" cy="650240"/>
          </a:xfrm>
          <a:custGeom>
            <a:avLst/>
            <a:gdLst/>
            <a:ahLst/>
            <a:cxnLst/>
            <a:rect l="l" t="t" r="r" b="b"/>
            <a:pathLst>
              <a:path w="9144000" h="487679">
                <a:moveTo>
                  <a:pt x="0" y="487362"/>
                </a:moveTo>
                <a:lnTo>
                  <a:pt x="9144000" y="487362"/>
                </a:lnTo>
                <a:lnTo>
                  <a:pt x="9144000" y="0"/>
                </a:lnTo>
                <a:lnTo>
                  <a:pt x="0" y="0"/>
                </a:lnTo>
                <a:lnTo>
                  <a:pt x="0" y="487362"/>
                </a:lnTo>
                <a:close/>
              </a:path>
            </a:pathLst>
          </a:custGeom>
          <a:solidFill>
            <a:srgbClr val="82ABC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k object 17"/>
          <p:cNvSpPr/>
          <p:nvPr/>
        </p:nvSpPr>
        <p:spPr>
          <a:xfrm>
            <a:off x="960001" y="5771445"/>
            <a:ext cx="962152" cy="649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588" y="348297"/>
            <a:ext cx="107628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2307" y="1871393"/>
            <a:ext cx="97873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58E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5343-79A6-44C6-999D-90B48CECE45A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98936" y="6304193"/>
            <a:ext cx="421470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76092"/>
                </a:solidFill>
                <a:latin typeface="Arial"/>
                <a:cs typeface="Arial"/>
              </a:defRPr>
            </a:lvl1pPr>
          </a:lstStyle>
          <a:p>
            <a:fld id="{7C8024C0-7350-482C-B063-681784CB89CB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156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609585" eaLnBrk="1" hangingPunct="1">
        <a:defRPr>
          <a:latin typeface="+mn-lt"/>
          <a:ea typeface="+mn-ea"/>
          <a:cs typeface="+mn-cs"/>
        </a:defRPr>
      </a:lvl2pPr>
      <a:lvl3pPr marL="1219170" eaLnBrk="1" hangingPunct="1">
        <a:defRPr>
          <a:latin typeface="+mn-lt"/>
          <a:ea typeface="+mn-ea"/>
          <a:cs typeface="+mn-cs"/>
        </a:defRPr>
      </a:lvl3pPr>
      <a:lvl4pPr marL="1828754" eaLnBrk="1" hangingPunct="1">
        <a:defRPr>
          <a:latin typeface="+mn-lt"/>
          <a:ea typeface="+mn-ea"/>
          <a:cs typeface="+mn-cs"/>
        </a:defRPr>
      </a:lvl4pPr>
      <a:lvl5pPr marL="2438339" eaLnBrk="1" hangingPunct="1">
        <a:defRPr>
          <a:latin typeface="+mn-lt"/>
          <a:ea typeface="+mn-ea"/>
          <a:cs typeface="+mn-cs"/>
        </a:defRPr>
      </a:lvl5pPr>
      <a:lvl6pPr marL="3047924" eaLnBrk="1" hangingPunct="1">
        <a:defRPr>
          <a:latin typeface="+mn-lt"/>
          <a:ea typeface="+mn-ea"/>
          <a:cs typeface="+mn-cs"/>
        </a:defRPr>
      </a:lvl6pPr>
      <a:lvl7pPr marL="3657509" eaLnBrk="1" hangingPunct="1">
        <a:defRPr>
          <a:latin typeface="+mn-lt"/>
          <a:ea typeface="+mn-ea"/>
          <a:cs typeface="+mn-cs"/>
        </a:defRPr>
      </a:lvl7pPr>
      <a:lvl8pPr marL="4267093" eaLnBrk="1" hangingPunct="1">
        <a:defRPr>
          <a:latin typeface="+mn-lt"/>
          <a:ea typeface="+mn-ea"/>
          <a:cs typeface="+mn-cs"/>
        </a:defRPr>
      </a:lvl8pPr>
      <a:lvl9pPr marL="4876678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609585" eaLnBrk="1" hangingPunct="1">
        <a:defRPr>
          <a:latin typeface="+mn-lt"/>
          <a:ea typeface="+mn-ea"/>
          <a:cs typeface="+mn-cs"/>
        </a:defRPr>
      </a:lvl2pPr>
      <a:lvl3pPr marL="1219170" eaLnBrk="1" hangingPunct="1">
        <a:defRPr>
          <a:latin typeface="+mn-lt"/>
          <a:ea typeface="+mn-ea"/>
          <a:cs typeface="+mn-cs"/>
        </a:defRPr>
      </a:lvl3pPr>
      <a:lvl4pPr marL="1828754" eaLnBrk="1" hangingPunct="1">
        <a:defRPr>
          <a:latin typeface="+mn-lt"/>
          <a:ea typeface="+mn-ea"/>
          <a:cs typeface="+mn-cs"/>
        </a:defRPr>
      </a:lvl4pPr>
      <a:lvl5pPr marL="2438339" eaLnBrk="1" hangingPunct="1">
        <a:defRPr>
          <a:latin typeface="+mn-lt"/>
          <a:ea typeface="+mn-ea"/>
          <a:cs typeface="+mn-cs"/>
        </a:defRPr>
      </a:lvl5pPr>
      <a:lvl6pPr marL="3047924" eaLnBrk="1" hangingPunct="1">
        <a:defRPr>
          <a:latin typeface="+mn-lt"/>
          <a:ea typeface="+mn-ea"/>
          <a:cs typeface="+mn-cs"/>
        </a:defRPr>
      </a:lvl6pPr>
      <a:lvl7pPr marL="3657509" eaLnBrk="1" hangingPunct="1">
        <a:defRPr>
          <a:latin typeface="+mn-lt"/>
          <a:ea typeface="+mn-ea"/>
          <a:cs typeface="+mn-cs"/>
        </a:defRPr>
      </a:lvl7pPr>
      <a:lvl8pPr marL="4267093" eaLnBrk="1" hangingPunct="1">
        <a:defRPr>
          <a:latin typeface="+mn-lt"/>
          <a:ea typeface="+mn-ea"/>
          <a:cs typeface="+mn-cs"/>
        </a:defRPr>
      </a:lvl8pPr>
      <a:lvl9pPr marL="4876678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Users\James\Desktop\Melbourne\Batch3D_TREWHEELA%5eNEVILLE_20070611_0001.avi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3">
            <a:extLst>
              <a:ext uri="{FF2B5EF4-FFF2-40B4-BE49-F238E27FC236}">
                <a16:creationId xmlns:a16="http://schemas.microsoft.com/office/drawing/2014/main" id="{5E8EB090-94D4-4ADD-85AB-E1E3526B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5" t="28973" r="26443" b="26666"/>
          <a:stretch>
            <a:fillRect/>
          </a:stretch>
        </p:blipFill>
        <p:spPr bwMode="auto">
          <a:xfrm>
            <a:off x="5678559" y="573966"/>
            <a:ext cx="34575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C90EDC7-D3EF-4701-BE58-D11EA72ED7F7}"/>
              </a:ext>
            </a:extLst>
          </p:cNvPr>
          <p:cNvSpPr txBox="1"/>
          <p:nvPr/>
        </p:nvSpPr>
        <p:spPr>
          <a:xfrm>
            <a:off x="1167318" y="1527243"/>
            <a:ext cx="386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ZENITH </a:t>
            </a:r>
            <a:r>
              <a:rPr lang="fr-FR" sz="2400" dirty="0" err="1"/>
              <a:t>Iliac</a:t>
            </a:r>
            <a:r>
              <a:rPr lang="fr-FR" sz="2400" dirty="0"/>
              <a:t> Branch </a:t>
            </a:r>
            <a:r>
              <a:rPr lang="fr-FR" sz="2400" dirty="0" err="1"/>
              <a:t>Device</a:t>
            </a:r>
            <a:r>
              <a:rPr lang="fr-FR" sz="24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2">
            <a:extLst>
              <a:ext uri="{FF2B5EF4-FFF2-40B4-BE49-F238E27FC236}">
                <a16:creationId xmlns:a16="http://schemas.microsoft.com/office/drawing/2014/main" id="{753F3D7E-1F67-409B-903F-CF08104C5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2133601"/>
            <a:ext cx="8229600" cy="2215991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Absence de collet proximal de l’hypogastrique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Tronc hypogastrique sup à 10mm de diamètre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Iliaque primitive courte </a:t>
            </a:r>
            <a:r>
              <a:rPr lang="fr-FR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</a:t>
            </a: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50mm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Tortuosités, angulations IP/IE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Calcifications origine hypogastrique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Iliaque primitive distale de diamètre </a:t>
            </a:r>
            <a:r>
              <a:rPr lang="fr-FR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</a:t>
            </a: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16mm</a:t>
            </a:r>
          </a:p>
        </p:txBody>
      </p:sp>
      <p:sp>
        <p:nvSpPr>
          <p:cNvPr id="14339" name="Titre 3">
            <a:extLst>
              <a:ext uri="{FF2B5EF4-FFF2-40B4-BE49-F238E27FC236}">
                <a16:creationId xmlns:a16="http://schemas.microsoft.com/office/drawing/2014/main" id="{FE4B9BEA-7D7B-4C7C-8499-7E84396D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88" y="1094019"/>
            <a:ext cx="10762825" cy="492443"/>
          </a:xfrm>
        </p:spPr>
        <p:txBody>
          <a:bodyPr/>
          <a:lstStyle/>
          <a:p>
            <a:pPr algn="ctr" eaLnBrk="1" hangingPunct="1"/>
            <a:r>
              <a:rPr lang="fr-FR" altLang="fr-FR" dirty="0"/>
              <a:t>Restrictions et limitations</a:t>
            </a:r>
            <a:endParaRPr lang="en-US" altLang="fr-FR" dirty="0"/>
          </a:p>
        </p:txBody>
      </p:sp>
      <p:sp>
        <p:nvSpPr>
          <p:cNvPr id="14340" name="ZoneTexte 4">
            <a:extLst>
              <a:ext uri="{FF2B5EF4-FFF2-40B4-BE49-F238E27FC236}">
                <a16:creationId xmlns:a16="http://schemas.microsoft.com/office/drawing/2014/main" id="{C58CA316-6DCD-4220-ACB1-1252EC8C7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258" y="4640511"/>
            <a:ext cx="676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Bifurcation aorte étroite ou IP Courte = Voie axillaire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5D5A397-598F-48FC-8856-2A25A12D8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1968" y="455613"/>
            <a:ext cx="8229600" cy="615553"/>
          </a:xfrm>
          <a:noFill/>
        </p:spPr>
        <p:txBody>
          <a:bodyPr anchor="t"/>
          <a:lstStyle/>
          <a:p>
            <a:pPr algn="ctr" eaLnBrk="1" hangingPunct="1"/>
            <a:r>
              <a:rPr lang="fr-FR" altLang="fr-FR" sz="4000" dirty="0"/>
              <a:t>Tronc hypogastrique</a:t>
            </a:r>
            <a:endParaRPr lang="en-US" altLang="fr-FR" sz="40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F71A916-33F4-4C89-84D4-FC42E684D0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1711325"/>
            <a:ext cx="4932363" cy="1692771"/>
          </a:xfrm>
          <a:noFill/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</a:t>
            </a:r>
            <a:r>
              <a:rPr lang="en-US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idéale</a:t>
            </a: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d’atterrissage</a:t>
            </a: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Diametre</a:t>
            </a: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 – 9mm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Longueur </a:t>
            </a:r>
            <a:r>
              <a:rPr lang="en-US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d’au</a:t>
            </a: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moins</a:t>
            </a: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15mm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fr-FR" sz="2400" dirty="0">
              <a:solidFill>
                <a:schemeClr val="tx1"/>
              </a:solidFill>
            </a:endParaRPr>
          </a:p>
          <a:p>
            <a:pPr eaLnBrk="1" hangingPunct="1"/>
            <a:endParaRPr lang="en-US" altLang="fr-FR" dirty="0"/>
          </a:p>
        </p:txBody>
      </p:sp>
      <p:pic>
        <p:nvPicPr>
          <p:cNvPr id="15364" name="Picture 4" descr="landing zone in internal">
            <a:extLst>
              <a:ext uri="{FF2B5EF4-FFF2-40B4-BE49-F238E27FC236}">
                <a16:creationId xmlns:a16="http://schemas.microsoft.com/office/drawing/2014/main" id="{728E9422-95CF-410F-B195-46E5A170EE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600200"/>
            <a:ext cx="4038600" cy="4038600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EDFA017-F222-4076-8CB9-642BEA501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6756" y="535512"/>
            <a:ext cx="8225054" cy="553998"/>
          </a:xfrm>
          <a:noFill/>
        </p:spPr>
        <p:txBody>
          <a:bodyPr anchor="t"/>
          <a:lstStyle/>
          <a:p>
            <a:pPr algn="ctr" eaLnBrk="1" hangingPunct="1"/>
            <a:r>
              <a:rPr lang="en-AU" altLang="fr-FR" sz="3600" dirty="0" err="1"/>
              <a:t>Iliaque</a:t>
            </a:r>
            <a:r>
              <a:rPr lang="en-AU" altLang="fr-FR" sz="3600" dirty="0"/>
              <a:t> primitive </a:t>
            </a:r>
            <a:r>
              <a:rPr lang="en-AU" altLang="fr-FR" sz="3600" dirty="0" err="1"/>
              <a:t>courte</a:t>
            </a:r>
            <a:endParaRPr lang="en-AU" altLang="fr-FR" sz="3600" dirty="0"/>
          </a:p>
        </p:txBody>
      </p:sp>
      <p:pic>
        <p:nvPicPr>
          <p:cNvPr id="663557" name="Picture 5" descr="thoracic">
            <a:extLst>
              <a:ext uri="{FF2B5EF4-FFF2-40B4-BE49-F238E27FC236}">
                <a16:creationId xmlns:a16="http://schemas.microsoft.com/office/drawing/2014/main" id="{435446CB-0AD7-4A07-81EF-099C405CA4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6" y="1766888"/>
            <a:ext cx="3617913" cy="4038600"/>
          </a:xfrm>
          <a:noFill/>
        </p:spPr>
      </p:pic>
      <p:sp>
        <p:nvSpPr>
          <p:cNvPr id="16388" name="Rectangle 6">
            <a:extLst>
              <a:ext uri="{FF2B5EF4-FFF2-40B4-BE49-F238E27FC236}">
                <a16:creationId xmlns:a16="http://schemas.microsoft.com/office/drawing/2014/main" id="{B9B1A2A1-C330-4742-9F8E-32EA9F7C5B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75489" y="1927225"/>
            <a:ext cx="5364975" cy="1692771"/>
          </a:xfrm>
          <a:noFill/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AU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 IP inf à 50mm, </a:t>
            </a:r>
            <a:r>
              <a:rPr lang="en-AU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accès</a:t>
            </a:r>
            <a:r>
              <a:rPr lang="en-AU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 le “ haut”:</a:t>
            </a:r>
          </a:p>
          <a:p>
            <a:pPr eaLnBrk="1" hangingPunct="1">
              <a:buClr>
                <a:schemeClr val="tx2"/>
              </a:buClr>
              <a:buFontTx/>
              <a:buChar char="•"/>
            </a:pPr>
            <a:r>
              <a:rPr lang="en-AU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Controler</a:t>
            </a:r>
            <a:r>
              <a:rPr lang="en-AU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crosse</a:t>
            </a:r>
          </a:p>
          <a:p>
            <a:pPr eaLnBrk="1" hangingPunct="1">
              <a:buClr>
                <a:schemeClr val="tx2"/>
              </a:buClr>
              <a:buFontTx/>
              <a:buChar char="•"/>
            </a:pPr>
            <a:r>
              <a:rPr lang="en-AU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Prévoir</a:t>
            </a:r>
            <a:r>
              <a:rPr lang="en-AU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longueur </a:t>
            </a:r>
            <a:r>
              <a:rPr lang="en-AU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d’ancillaires</a:t>
            </a:r>
            <a:r>
              <a:rPr lang="en-AU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adaptés</a:t>
            </a:r>
            <a:r>
              <a:rPr lang="en-AU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Clr>
                <a:schemeClr val="tx2"/>
              </a:buClr>
              <a:buFontTx/>
              <a:buChar char="•"/>
            </a:pPr>
            <a:r>
              <a:rPr lang="en-AU" alt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Prévoir</a:t>
            </a:r>
            <a:r>
              <a:rPr lang="en-AU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Installation patient et C-arm</a:t>
            </a:r>
          </a:p>
          <a:p>
            <a:pPr eaLnBrk="1" hangingPunct="1">
              <a:buClr>
                <a:schemeClr val="tx2"/>
              </a:buClr>
              <a:buFontTx/>
              <a:buChar char="•"/>
            </a:pPr>
            <a:endParaRPr lang="en-US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EE1DCC0-9CD9-4142-A2D3-E3CBEFB92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8152" y="500004"/>
            <a:ext cx="8713788" cy="553998"/>
          </a:xfrm>
          <a:noFill/>
        </p:spPr>
        <p:txBody>
          <a:bodyPr anchor="t"/>
          <a:lstStyle/>
          <a:p>
            <a:pPr algn="ctr" eaLnBrk="1" hangingPunct="1"/>
            <a:r>
              <a:rPr lang="en-US" altLang="fr-FR" sz="3600" dirty="0" err="1"/>
              <a:t>Iliaque</a:t>
            </a:r>
            <a:r>
              <a:rPr lang="en-US" altLang="fr-FR" sz="3600" dirty="0"/>
              <a:t> Primitive </a:t>
            </a:r>
            <a:r>
              <a:rPr lang="en-US" altLang="fr-FR" sz="3600" dirty="0" err="1"/>
              <a:t>Tortueuse</a:t>
            </a:r>
            <a:endParaRPr lang="en-US" altLang="fr-FR" sz="36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051D5F0-0ECC-4B21-8224-C3A7BAEF88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4749" y="1600200"/>
            <a:ext cx="5329001" cy="830997"/>
          </a:xfrm>
          <a:noFill/>
        </p:spPr>
        <p:txBody>
          <a:bodyPr/>
          <a:lstStyle/>
          <a:p>
            <a:pPr eaLnBrk="1" hangingPunct="1">
              <a:buClr>
                <a:schemeClr val="tx2"/>
              </a:buClr>
              <a:buFont typeface="Arial" panose="020B0604020202020204" pitchFamily="34" charset="0"/>
              <a:buNone/>
            </a:pPr>
            <a:endParaRPr lang="en-US" altLang="fr-FR" dirty="0"/>
          </a:p>
          <a:p>
            <a:pPr eaLnBrk="1" hangingPunct="1">
              <a:buClr>
                <a:schemeClr val="tx2"/>
              </a:buClr>
              <a:buFontTx/>
              <a:buChar char="•"/>
            </a:pPr>
            <a:r>
              <a:rPr lang="en-US" altLang="fr-FR" sz="2000" dirty="0" err="1">
                <a:solidFill>
                  <a:schemeClr val="tx1"/>
                </a:solidFill>
              </a:rPr>
              <a:t>Risque</a:t>
            </a:r>
            <a:r>
              <a:rPr lang="en-US" altLang="fr-FR" sz="2000" dirty="0">
                <a:solidFill>
                  <a:schemeClr val="tx1"/>
                </a:solidFill>
              </a:rPr>
              <a:t> de </a:t>
            </a:r>
            <a:r>
              <a:rPr lang="en-US" altLang="fr-FR" sz="2000" dirty="0" err="1">
                <a:solidFill>
                  <a:schemeClr val="tx1"/>
                </a:solidFill>
              </a:rPr>
              <a:t>Plicature</a:t>
            </a:r>
            <a:r>
              <a:rPr lang="en-US" altLang="fr-FR" sz="2000" dirty="0">
                <a:solidFill>
                  <a:schemeClr val="tx1"/>
                </a:solidFill>
              </a:rPr>
              <a:t>: risqué d</a:t>
            </a:r>
            <a:r>
              <a:rPr lang="fr-FR" altLang="fr-FR" sz="2000" dirty="0">
                <a:solidFill>
                  <a:schemeClr val="tx1"/>
                </a:solidFill>
              </a:rPr>
              <a:t>’occlusion de la ZBIS</a:t>
            </a:r>
            <a:endParaRPr lang="en-US" altLang="fr-FR" sz="2000" dirty="0">
              <a:solidFill>
                <a:schemeClr val="tx1"/>
              </a:solidFill>
            </a:endParaRPr>
          </a:p>
        </p:txBody>
      </p:sp>
      <p:pic>
        <p:nvPicPr>
          <p:cNvPr id="665604" name="Batch3D_TREWHEELA^NEVILLE_20070611_0001.avi">
            <a:hlinkClick r:id="" action="ppaction://media"/>
            <a:extLst>
              <a:ext uri="{FF2B5EF4-FFF2-40B4-BE49-F238E27FC236}">
                <a16:creationId xmlns:a16="http://schemas.microsoft.com/office/drawing/2014/main" id="{8A85743C-BD8A-429B-AE44-E3EAC3349E1A}"/>
              </a:ext>
            </a:extLst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600200"/>
            <a:ext cx="4032250" cy="40655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0" fill="hold"/>
                                        <p:tgtEl>
                                          <p:spTgt spid="66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56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65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0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0F55B41-78D8-46C6-B8F6-271A810A3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6761" y="482247"/>
            <a:ext cx="8229600" cy="553998"/>
          </a:xfrm>
          <a:noFill/>
        </p:spPr>
        <p:txBody>
          <a:bodyPr anchor="t"/>
          <a:lstStyle/>
          <a:p>
            <a:pPr algn="ctr" eaLnBrk="1" hangingPunct="1"/>
            <a:r>
              <a:rPr lang="en-US" altLang="fr-FR" sz="3600" dirty="0"/>
              <a:t>Angulations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BD6A166-F899-42C6-87EF-2CA9814D26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31950" y="2035207"/>
            <a:ext cx="4884738" cy="1938992"/>
          </a:xfrm>
          <a:noFill/>
        </p:spPr>
        <p:txBody>
          <a:bodyPr/>
          <a:lstStyle/>
          <a:p>
            <a:pPr lvl="1" eaLnBrk="1" hangingPunct="1"/>
            <a:r>
              <a:rPr lang="fr-FR" altLang="fr-FR" sz="2800" dirty="0"/>
              <a:t>Difficultés de :</a:t>
            </a:r>
          </a:p>
          <a:p>
            <a:pPr marL="1066785" lvl="1" indent="-457200" eaLnBrk="1" hangingPunct="1">
              <a:buFont typeface="Arial" panose="020B0604020202020204" pitchFamily="34" charset="0"/>
              <a:buChar char="•"/>
            </a:pPr>
            <a:r>
              <a:rPr lang="fr-FR" altLang="fr-FR" sz="2800" dirty="0"/>
              <a:t>-Cathétérisme</a:t>
            </a:r>
          </a:p>
          <a:p>
            <a:pPr marL="1066785" lvl="1" indent="-457200" eaLnBrk="1" hangingPunct="1">
              <a:buFont typeface="Arial" panose="020B0604020202020204" pitchFamily="34" charset="0"/>
              <a:buChar char="•"/>
            </a:pPr>
            <a:r>
              <a:rPr lang="fr-FR" altLang="fr-FR" sz="2800" dirty="0"/>
              <a:t>-Positionnement du stent</a:t>
            </a:r>
            <a:endParaRPr lang="en-US" altLang="fr-FR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AU" altLang="fr-FR" sz="2800" dirty="0"/>
          </a:p>
          <a:p>
            <a:pPr eaLnBrk="1" hangingPunct="1"/>
            <a:endParaRPr lang="en-US" altLang="fr-FR" dirty="0"/>
          </a:p>
        </p:txBody>
      </p:sp>
      <p:pic>
        <p:nvPicPr>
          <p:cNvPr id="18436" name="Picture 4" descr="TAKEOFF ANGLE">
            <a:extLst>
              <a:ext uri="{FF2B5EF4-FFF2-40B4-BE49-F238E27FC236}">
                <a16:creationId xmlns:a16="http://schemas.microsoft.com/office/drawing/2014/main" id="{F5D9F668-DE9C-469C-A35B-2EB5E8FBBA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1" y="1600200"/>
            <a:ext cx="3660775" cy="369093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B871C32-29F6-4101-A71E-C4EDC265A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8027" y="455613"/>
            <a:ext cx="8229600" cy="369332"/>
          </a:xfrm>
          <a:noFill/>
        </p:spPr>
        <p:txBody>
          <a:bodyPr anchor="t"/>
          <a:lstStyle/>
          <a:p>
            <a:pPr algn="ctr" eaLnBrk="1" hangingPunct="1"/>
            <a:r>
              <a:rPr lang="en-US" altLang="fr-FR" dirty="0"/>
              <a:t>Bifurcation </a:t>
            </a:r>
            <a:r>
              <a:rPr lang="en-US" altLang="fr-FR" dirty="0" err="1"/>
              <a:t>iliaque</a:t>
            </a:r>
            <a:r>
              <a:rPr lang="en-US" altLang="fr-FR" dirty="0"/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EBA6500-9649-49A8-9ED7-346FA3A31B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9924" y="1600201"/>
            <a:ext cx="6117078" cy="1231106"/>
          </a:xfrm>
          <a:noFill/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fr-FR" sz="2000" dirty="0">
                <a:solidFill>
                  <a:schemeClr val="tx1"/>
                </a:solidFill>
              </a:rPr>
              <a:t>Le </a:t>
            </a:r>
            <a:r>
              <a:rPr lang="en-US" altLang="fr-FR" sz="2000" dirty="0" err="1">
                <a:solidFill>
                  <a:schemeClr val="tx1"/>
                </a:solidFill>
              </a:rPr>
              <a:t>diamètre</a:t>
            </a:r>
            <a:r>
              <a:rPr lang="en-US" altLang="fr-FR" sz="2000" dirty="0">
                <a:solidFill>
                  <a:schemeClr val="tx1"/>
                </a:solidFill>
              </a:rPr>
              <a:t> circulant doit </a:t>
            </a:r>
            <a:r>
              <a:rPr lang="en-US" altLang="fr-FR" sz="2000" dirty="0" err="1">
                <a:solidFill>
                  <a:schemeClr val="tx1"/>
                </a:solidFill>
              </a:rPr>
              <a:t>etre</a:t>
            </a:r>
            <a:r>
              <a:rPr lang="en-US" altLang="fr-FR" sz="2000" dirty="0">
                <a:solidFill>
                  <a:schemeClr val="tx1"/>
                </a:solidFill>
              </a:rPr>
              <a:t> sup à 16mm pour </a:t>
            </a:r>
            <a:r>
              <a:rPr lang="en-US" altLang="fr-FR" sz="2000" dirty="0" err="1">
                <a:solidFill>
                  <a:schemeClr val="tx1"/>
                </a:solidFill>
              </a:rPr>
              <a:t>permettre</a:t>
            </a:r>
            <a:r>
              <a:rPr lang="en-US" altLang="fr-FR" sz="2000" dirty="0">
                <a:solidFill>
                  <a:schemeClr val="tx1"/>
                </a:solidFill>
              </a:rPr>
              <a:t> à la </a:t>
            </a:r>
            <a:r>
              <a:rPr lang="en-US" altLang="fr-FR" sz="2000" dirty="0" err="1">
                <a:solidFill>
                  <a:schemeClr val="tx1"/>
                </a:solidFill>
              </a:rPr>
              <a:t>branche</a:t>
            </a:r>
            <a:r>
              <a:rPr lang="en-US" altLang="fr-FR" sz="2000" dirty="0">
                <a:solidFill>
                  <a:schemeClr val="tx1"/>
                </a:solidFill>
              </a:rPr>
              <a:t> de </a:t>
            </a:r>
            <a:r>
              <a:rPr lang="en-US" altLang="fr-FR" sz="2000" dirty="0" err="1">
                <a:solidFill>
                  <a:schemeClr val="tx1"/>
                </a:solidFill>
              </a:rPr>
              <a:t>s’ouvrir</a:t>
            </a:r>
            <a:endParaRPr lang="en-US" altLang="fr-FR" sz="2000" dirty="0">
              <a:solidFill>
                <a:schemeClr val="tx1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Evaluer thrombus</a:t>
            </a:r>
          </a:p>
          <a:p>
            <a:pPr marL="285750" indent="-28575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tx1"/>
                </a:solidFill>
              </a:rPr>
              <a:t>Evaluer calcifications?</a:t>
            </a:r>
            <a:endParaRPr lang="en-US" altLang="fr-FR" sz="2000" dirty="0">
              <a:solidFill>
                <a:schemeClr val="tx1"/>
              </a:solidFill>
            </a:endParaRPr>
          </a:p>
        </p:txBody>
      </p:sp>
      <p:pic>
        <p:nvPicPr>
          <p:cNvPr id="19460" name="Picture 4" descr="wide common">
            <a:extLst>
              <a:ext uri="{FF2B5EF4-FFF2-40B4-BE49-F238E27FC236}">
                <a16:creationId xmlns:a16="http://schemas.microsoft.com/office/drawing/2014/main" id="{C9E27486-951F-4260-977F-1333B0A7D1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600200"/>
            <a:ext cx="3810000" cy="38100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E65EED8-5C4B-4B87-BD67-FD622130A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8084" y="505840"/>
            <a:ext cx="8229600" cy="553998"/>
          </a:xfrm>
          <a:noFill/>
        </p:spPr>
        <p:txBody>
          <a:bodyPr anchor="t"/>
          <a:lstStyle/>
          <a:p>
            <a:pPr algn="ctr" eaLnBrk="1" hangingPunct="1"/>
            <a:r>
              <a:rPr lang="en-US" altLang="fr-FR" sz="3600" dirty="0"/>
              <a:t>Bifurcation </a:t>
            </a:r>
            <a:r>
              <a:rPr lang="en-US" altLang="fr-FR" sz="3600" dirty="0" err="1"/>
              <a:t>iliaque</a:t>
            </a:r>
            <a:r>
              <a:rPr lang="en-US" altLang="fr-FR" sz="3600" dirty="0"/>
              <a:t>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516B937-20D9-4002-9656-E84117BDB8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9858" y="1760000"/>
            <a:ext cx="5567543" cy="1107996"/>
          </a:xfrm>
          <a:noFill/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fr-FR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L’anatomie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compromettre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altLang="fr-FR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cathétérisme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 le stenting de </a:t>
            </a:r>
            <a:r>
              <a:rPr lang="en-US" altLang="fr-FR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l’artere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iliaque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altLang="fr-FR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diametre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 IP à l emergence de l </a:t>
            </a:r>
            <a:r>
              <a:rPr lang="en-US" altLang="fr-FR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iliaque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interne doit </a:t>
            </a:r>
            <a:r>
              <a:rPr lang="en-US" altLang="fr-FR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etre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idéalement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16mm minimum</a:t>
            </a:r>
          </a:p>
        </p:txBody>
      </p:sp>
      <p:pic>
        <p:nvPicPr>
          <p:cNvPr id="20484" name="Picture 4" descr="shelf">
            <a:extLst>
              <a:ext uri="{FF2B5EF4-FFF2-40B4-BE49-F238E27FC236}">
                <a16:creationId xmlns:a16="http://schemas.microsoft.com/office/drawing/2014/main" id="{63172FB7-9631-466A-99B8-B10499C7B1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600200"/>
            <a:ext cx="4038600" cy="40386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contenu 2">
            <a:extLst>
              <a:ext uri="{FF2B5EF4-FFF2-40B4-BE49-F238E27FC236}">
                <a16:creationId xmlns:a16="http://schemas.microsoft.com/office/drawing/2014/main" id="{20EA4565-4014-4F62-BA3D-49C98DF1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463801"/>
            <a:ext cx="8229600" cy="2585323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KCFW-10.0-35-45-RB-HFANL1-HC</a:t>
            </a:r>
            <a:endParaRPr lang="en-US" alt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KCFW-12.0-35-45-RB-HFANL1-HC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KCFW7.0-35-55-RB-HFANL1-HC </a:t>
            </a:r>
            <a:endParaRPr lang="en-US" alt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 Rosen THSCF 35 180 1,5 ROSEN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LASSO INDY 8.0 35 55 40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Ballon 8x40 mm porteur court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Stent BES couvert adapté</a:t>
            </a:r>
          </a:p>
        </p:txBody>
      </p:sp>
      <p:pic>
        <p:nvPicPr>
          <p:cNvPr id="21507" name="Image 4">
            <a:extLst>
              <a:ext uri="{FF2B5EF4-FFF2-40B4-BE49-F238E27FC236}">
                <a16:creationId xmlns:a16="http://schemas.microsoft.com/office/drawing/2014/main" id="{F1596B44-ECB4-4529-8A99-B4443A36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5" t="28973" r="26443" b="26666"/>
          <a:stretch>
            <a:fillRect/>
          </a:stretch>
        </p:blipFill>
        <p:spPr bwMode="auto">
          <a:xfrm>
            <a:off x="8302459" y="1158505"/>
            <a:ext cx="30241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re 4">
            <a:extLst>
              <a:ext uri="{FF2B5EF4-FFF2-40B4-BE49-F238E27FC236}">
                <a16:creationId xmlns:a16="http://schemas.microsoft.com/office/drawing/2014/main" id="{D5E5FDF5-7695-471B-8FCA-DF4E50AB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88" y="348297"/>
            <a:ext cx="10762825" cy="553998"/>
          </a:xfrm>
        </p:spPr>
        <p:txBody>
          <a:bodyPr/>
          <a:lstStyle/>
          <a:p>
            <a:pPr algn="ctr" eaLnBrk="1" hangingPunct="1"/>
            <a:r>
              <a:rPr lang="fr-FR" altLang="fr-FR" sz="3600" dirty="0"/>
              <a:t>Ancillaire nécessaire</a:t>
            </a:r>
            <a:endParaRPr lang="en-US" altLang="fr-FR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fr-FR" dirty="0"/>
              <a:t>Préparation du Dispositif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462777"/>
            <a:ext cx="8229600" cy="322981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Retirer les protections proximales et distales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Dérouler le guide de transport vert sans tirer sur le cathéter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que le guide coulisse correctement dans le cathéter. Le remplacer par un guide hydrophile 260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Translater la gaine pour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recapturer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prudemment le cathéter: il se trouve en général dans l’alignement des vis des bobines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Effectuer les purges d’usage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7620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fr-FR" dirty="0"/>
              <a:t>Préparation du dispositif( 2)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47530" y="1598066"/>
            <a:ext cx="8229600" cy="36618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Ponctionner et introduire les 2 introducteurs : 6 ou 7 Fr coté dispositif , un intro 8Fr en controlatéral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Positionner un guide hydrophile dans l’aorte thoracique puis effectuer un échange pour un guide de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lunderquist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Positionner la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pigtail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controlatéral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Dégager l’ hypogastrique par une obliquité adéquate de l’appareil de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Rx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(scanner) et effectuer une angiographie de repérage de l’ iliaque concernée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ce réservé du contenu 1">
            <a:extLst>
              <a:ext uri="{FF2B5EF4-FFF2-40B4-BE49-F238E27FC236}">
                <a16:creationId xmlns:a16="http://schemas.microsoft.com/office/drawing/2014/main" id="{86620956-5F24-4137-821D-AA855C6FBFE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981200" y="476251"/>
            <a:ext cx="8153400" cy="276999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fr-FR" sz="1800" dirty="0">
                <a:solidFill>
                  <a:schemeClr val="tx1"/>
                </a:solidFill>
                <a:latin typeface="+mn-lt"/>
              </a:rPr>
              <a:t>Au moins 40% des patients porteurs d’AAA ont un anévrysme iliaque associé</a:t>
            </a:r>
            <a:r>
              <a:rPr lang="fr-FR" altLang="fr-FR" b="1" dirty="0"/>
              <a:t>. </a:t>
            </a:r>
            <a:endParaRPr lang="en-US" altLang="fr-FR" b="1" dirty="0"/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E5108A7A-10F5-4A6B-9BBA-C3ADDD6060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53192"/>
              </p:ext>
            </p:extLst>
          </p:nvPr>
        </p:nvGraphicFramePr>
        <p:xfrm>
          <a:off x="2208214" y="789155"/>
          <a:ext cx="3614737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5667280" imgH="7562660" progId="AcroExch.Document.7">
                  <p:embed/>
                </p:oleObj>
              </mc:Choice>
              <mc:Fallback>
                <p:oleObj name="Acrobat Document" r:id="rId3" imgW="5667280" imgH="7562660" progId="AcroExch.Document.7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E5108A7A-10F5-4A6B-9BBA-C3ADDD6060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789155"/>
                        <a:ext cx="3614737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F4A82622-DCF4-46EF-A6AE-98D7856D5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270500"/>
              </p:ext>
            </p:extLst>
          </p:nvPr>
        </p:nvGraphicFramePr>
        <p:xfrm>
          <a:off x="5865814" y="706562"/>
          <a:ext cx="3614737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5" imgW="5667280" imgH="7562660" progId="AcroExch.Document.7">
                  <p:embed/>
                </p:oleObj>
              </mc:Choice>
              <mc:Fallback>
                <p:oleObj name="Acrobat Document" r:id="rId5" imgW="5667280" imgH="7562660" progId="AcroExch.Document.7">
                  <p:embed/>
                  <p:pic>
                    <p:nvPicPr>
                      <p:cNvPr id="1027" name="Object 3">
                        <a:extLst>
                          <a:ext uri="{FF2B5EF4-FFF2-40B4-BE49-F238E27FC236}">
                            <a16:creationId xmlns:a16="http://schemas.microsoft.com/office/drawing/2014/main" id="{F4A82622-DCF4-46EF-A6AE-98D7856D50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4" y="706562"/>
                        <a:ext cx="3614737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41756" y="461639"/>
            <a:ext cx="8153400" cy="553998"/>
          </a:xfrm>
        </p:spPr>
        <p:txBody>
          <a:bodyPr/>
          <a:lstStyle/>
          <a:p>
            <a:pPr algn="ctr"/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Orientation du </a:t>
            </a:r>
            <a:r>
              <a:rPr lang="en-AU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dispositif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2" cstate="print"/>
          <a:srcRect l="18307" t="14763" r="17305" b="9196"/>
          <a:stretch>
            <a:fillRect/>
          </a:stretch>
        </p:blipFill>
        <p:spPr bwMode="auto">
          <a:xfrm>
            <a:off x="2424114" y="1196975"/>
            <a:ext cx="7272337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6" name="Line 6"/>
          <p:cNvSpPr>
            <a:spLocks noChangeShapeType="1"/>
          </p:cNvSpPr>
          <p:nvPr/>
        </p:nvSpPr>
        <p:spPr bwMode="auto">
          <a:xfrm>
            <a:off x="3575051" y="3644900"/>
            <a:ext cx="1223963" cy="71913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071390"/>
            <a:ext cx="8229600" cy="4525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Repérer les marqueurs RXO de l’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endoprothèse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sous scopie. Les orienter vers l’hypogastrique ( en général, repère horaire de 3 à 6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hrs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intro droite et de 6 à 9hrs en intro gauche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Introduire le dispositif sans effectuer de torsion : les 4 marqueurs doivent être orientés et alignés vers l’hypogastrique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Positionner le marqueur LE PLUS distal environ 10mm au dessus de la bifurcation iliaque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  <a:ln w="76200">
            <a:noFill/>
          </a:ln>
        </p:spPr>
        <p:txBody>
          <a:bodyPr/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Introduction du dispositif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4890" y="685646"/>
            <a:ext cx="10762825" cy="492443"/>
          </a:xfrm>
          <a:ln w="76200">
            <a:noFill/>
          </a:ln>
        </p:spPr>
        <p:txBody>
          <a:bodyPr/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Marqueurs Or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DSC00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2132857"/>
            <a:ext cx="6781800" cy="2982913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>
            <a:off x="4583832" y="501317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èche vers le bas 6"/>
          <p:cNvSpPr/>
          <p:nvPr/>
        </p:nvSpPr>
        <p:spPr>
          <a:xfrm rot="10800000">
            <a:off x="3287688" y="4058250"/>
            <a:ext cx="432048" cy="1242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 vers le bas 10"/>
          <p:cNvSpPr/>
          <p:nvPr/>
        </p:nvSpPr>
        <p:spPr>
          <a:xfrm rot="10800000">
            <a:off x="6168008" y="4077072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vers le bas 11"/>
          <p:cNvSpPr/>
          <p:nvPr/>
        </p:nvSpPr>
        <p:spPr>
          <a:xfrm>
            <a:off x="6744072" y="2924944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vers le bas 12"/>
          <p:cNvSpPr/>
          <p:nvPr/>
        </p:nvSpPr>
        <p:spPr>
          <a:xfrm>
            <a:off x="8472264" y="2924944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8112224" y="235062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DISTAL BRANCHE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6312024" y="235062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PROXIMAL</a:t>
            </a:r>
          </a:p>
          <a:p>
            <a:r>
              <a:rPr lang="fr-FR" dirty="0"/>
              <a:t>BRANCHE 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7341840" y="2971800"/>
            <a:ext cx="9144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STENT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23992" y="5373217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DISTAL </a:t>
            </a:r>
          </a:p>
          <a:p>
            <a:r>
              <a:rPr lang="fr-FR" dirty="0"/>
              <a:t>CORPS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2783632" y="5363925"/>
            <a:ext cx="1229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PROXIMAL </a:t>
            </a:r>
          </a:p>
          <a:p>
            <a:pPr algn="ctr"/>
            <a:r>
              <a:rPr lang="fr-FR" dirty="0"/>
              <a:t>CORPS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3719736" y="4859868"/>
            <a:ext cx="242855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JAMBAGE DE JONCTION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379" y="552484"/>
            <a:ext cx="10762825" cy="492443"/>
          </a:xfrm>
          <a:ln w="76200">
            <a:noFill/>
          </a:ln>
        </p:spPr>
        <p:txBody>
          <a:bodyPr/>
          <a:lstStyle/>
          <a:p>
            <a:pPr algn="ctr"/>
            <a:r>
              <a:rPr lang="fr-FR" dirty="0"/>
              <a:t>Capture du Guide de Va et Vient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28801"/>
            <a:ext cx="8229600" cy="35178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Effectuer un point fixe retrait de la gaine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Flexor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exposer le cathéter pré chargé: il s’agit d’une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pigtail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selon la translation effectuée, vous pouvez orienter ce cathéter vers le haut ou vers le bas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Avancer le guide et le capturer par le lasso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introduit par l’intro 8fr  controlatéral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Récupérer ce guide au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scarpa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positionner de part et d’autre une pince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« 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kelly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»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45943" y="497148"/>
            <a:ext cx="8153400" cy="553998"/>
          </a:xfrm>
        </p:spPr>
        <p:txBody>
          <a:bodyPr/>
          <a:lstStyle/>
          <a:p>
            <a:pPr algn="ctr"/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Capture du guide au lasso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2" cstate="print"/>
          <a:srcRect l="17722" t="14763" r="17317" b="9180"/>
          <a:stretch>
            <a:fillRect/>
          </a:stretch>
        </p:blipFill>
        <p:spPr bwMode="auto">
          <a:xfrm>
            <a:off x="2495551" y="981076"/>
            <a:ext cx="734536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078" name="Line 6"/>
          <p:cNvSpPr>
            <a:spLocks noChangeShapeType="1"/>
          </p:cNvSpPr>
          <p:nvPr/>
        </p:nvSpPr>
        <p:spPr bwMode="auto">
          <a:xfrm>
            <a:off x="4872038" y="2781300"/>
            <a:ext cx="1223962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79" name="Line 7"/>
          <p:cNvSpPr>
            <a:spLocks noChangeShapeType="1"/>
          </p:cNvSpPr>
          <p:nvPr/>
        </p:nvSpPr>
        <p:spPr bwMode="auto">
          <a:xfrm flipH="1">
            <a:off x="6888163" y="2349501"/>
            <a:ext cx="1223962" cy="3587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588" y="348297"/>
            <a:ext cx="10762825" cy="553998"/>
          </a:xfrm>
          <a:ln w="76200">
            <a:noFill/>
          </a:ln>
        </p:spPr>
        <p:txBody>
          <a:bodyPr/>
          <a:lstStyle/>
          <a:p>
            <a:pPr algn="ctr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Déploiement de l’</a:t>
            </a:r>
            <a:r>
              <a:rPr lang="fr-F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endoprothèse</a:t>
            </a:r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1504" y="1600201"/>
            <a:ext cx="6491064" cy="42050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Vérifier l’orientation de l’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endoprothèse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sa hauteur , le dernier marqueur doit être situé 10mm au dessus de la bif iliaque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Déployer l’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endoprothèse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jusqu’à ouverture de la branche (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diapo suivante)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connecter introducteur  et dilatateur 12Fr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Avancer le 12Fr , pour qu’il se trouve nez-à-nez avec le cathéter pré chargé.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Tendre le guide de va-et-vient et ajuster les pinces </a:t>
            </a:r>
          </a:p>
          <a:p>
            <a:endParaRPr lang="fr-FR" sz="2400" dirty="0"/>
          </a:p>
          <a:p>
            <a:endParaRPr 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112224" y="1844824"/>
            <a:ext cx="2376264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2" cstate="print"/>
          <a:srcRect l="18320" t="14763" r="17305" b="9196"/>
          <a:stretch>
            <a:fillRect/>
          </a:stretch>
        </p:blipFill>
        <p:spPr bwMode="auto">
          <a:xfrm>
            <a:off x="2495550" y="1196976"/>
            <a:ext cx="72009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158" name="Line 6"/>
          <p:cNvSpPr>
            <a:spLocks noChangeShapeType="1"/>
          </p:cNvSpPr>
          <p:nvPr/>
        </p:nvSpPr>
        <p:spPr bwMode="auto">
          <a:xfrm flipH="1" flipV="1">
            <a:off x="5016501" y="3573464"/>
            <a:ext cx="1584325" cy="714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 flipH="1" flipV="1">
            <a:off x="5375275" y="2924176"/>
            <a:ext cx="1225550" cy="7207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 flipH="1" flipV="1">
            <a:off x="5951539" y="2276476"/>
            <a:ext cx="649287" cy="13684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981200" y="116632"/>
            <a:ext cx="8192610" cy="1099609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3600" dirty="0">
                <a:ea typeface="+mj-ea"/>
                <a:cs typeface="+mj-cs"/>
              </a:rPr>
              <a:t>Déploiement de l’endoprothèse </a:t>
            </a:r>
            <a:endParaRPr lang="en-US" sz="3600" dirty="0"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401" y="925346"/>
            <a:ext cx="10762825" cy="492443"/>
          </a:xfrm>
          <a:ln w="76200">
            <a:noFill/>
          </a:ln>
        </p:spPr>
        <p:txBody>
          <a:bodyPr>
            <a:noAutofit/>
          </a:bodyPr>
          <a:lstStyle/>
          <a:p>
            <a:pPr algn="ctr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Positionnement de l’introducteur controlatéral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02306" y="2059621"/>
            <a:ext cx="9903659" cy="313381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Maintenir très fermement l’introducteur de l’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endoprothèse</a:t>
            </a:r>
            <a:endParaRPr lang="fr-FR" sz="2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Faire basculer l’ensemble « guide-cathéter- intro 12Fr  de part et d’autre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Lorsque l’extrémité de l’introducteur est positionné dans la branche, faire coulisser l’introducteur sur son dilatateur  jusqu’au repère distal de la branche ( 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cf</a:t>
            </a:r>
            <a:r>
              <a:rPr lang="fr-FR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diapo  suivante)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21943"/>
            <a:ext cx="8153400" cy="492443"/>
          </a:xfrm>
        </p:spPr>
        <p:txBody>
          <a:bodyPr/>
          <a:lstStyle/>
          <a:p>
            <a:pPr algn="ctr"/>
            <a:r>
              <a:rPr lang="en-A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Positionnement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 du  Flexor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2" cstate="print"/>
          <a:srcRect l="18320" t="14778" r="17305" b="9180"/>
          <a:stretch>
            <a:fillRect/>
          </a:stretch>
        </p:blipFill>
        <p:spPr bwMode="auto">
          <a:xfrm>
            <a:off x="2566988" y="1125538"/>
            <a:ext cx="7129462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1254" name="Line 6"/>
          <p:cNvSpPr>
            <a:spLocks noChangeShapeType="1"/>
          </p:cNvSpPr>
          <p:nvPr/>
        </p:nvSpPr>
        <p:spPr bwMode="auto">
          <a:xfrm flipH="1">
            <a:off x="4224338" y="2852738"/>
            <a:ext cx="360362" cy="6477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417251"/>
            <a:ext cx="8153400" cy="492443"/>
          </a:xfrm>
        </p:spPr>
        <p:txBody>
          <a:bodyPr/>
          <a:lstStyle/>
          <a:p>
            <a:pPr algn="ctr"/>
            <a:r>
              <a:rPr lang="en-A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Retrait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 du  </a:t>
            </a:r>
            <a:r>
              <a:rPr lang="en-AU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Dilateur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2" cstate="print"/>
          <a:srcRect l="18307" t="14763" r="17305" b="9309"/>
          <a:stretch>
            <a:fillRect/>
          </a:stretch>
        </p:blipFill>
        <p:spPr bwMode="auto">
          <a:xfrm>
            <a:off x="2566988" y="1125539"/>
            <a:ext cx="69850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302" name="Line 6"/>
          <p:cNvSpPr>
            <a:spLocks noChangeShapeType="1"/>
          </p:cNvSpPr>
          <p:nvPr/>
        </p:nvSpPr>
        <p:spPr bwMode="auto">
          <a:xfrm flipV="1">
            <a:off x="5159375" y="2420939"/>
            <a:ext cx="865188" cy="5032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>
            <a:off x="6167439" y="2420939"/>
            <a:ext cx="1368425" cy="2873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7680326" y="2781300"/>
            <a:ext cx="1584325" cy="15113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B39C455-2EE7-469D-98E2-C4CE5CF94E50}"/>
              </a:ext>
            </a:extLst>
          </p:cNvPr>
          <p:cNvSpPr txBox="1">
            <a:spLocks/>
          </p:cNvSpPr>
          <p:nvPr/>
        </p:nvSpPr>
        <p:spPr bwMode="auto">
          <a:xfrm>
            <a:off x="2208213" y="476250"/>
            <a:ext cx="828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US" alt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Une option </a:t>
            </a:r>
            <a:r>
              <a:rPr lang="en-US" altLang="fr-F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thérapeutique</a:t>
            </a:r>
            <a:r>
              <a:rPr lang="en-US" alt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899E423-C57F-4DF6-A226-DA0C58755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843881"/>
            <a:ext cx="3657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2000" dirty="0">
                <a:latin typeface="+mn-lt"/>
                <a:cs typeface="Calibri" panose="020F0502020204030204" pitchFamily="34" charset="0"/>
              </a:rPr>
              <a:t>The</a:t>
            </a:r>
            <a:r>
              <a:rPr lang="en-US" altLang="fr-FR" sz="2000" dirty="0">
                <a:latin typeface="+mn-lt"/>
              </a:rPr>
              <a:t> Zenith Branch Iliac Endovascular Graft preserve le flux </a:t>
            </a:r>
            <a:r>
              <a:rPr lang="en-US" altLang="fr-FR" sz="2000" dirty="0" err="1">
                <a:latin typeface="+mn-lt"/>
              </a:rPr>
              <a:t>sanguin</a:t>
            </a:r>
            <a:r>
              <a:rPr lang="en-US" altLang="fr-FR" sz="2000" dirty="0">
                <a:latin typeface="+mn-lt"/>
              </a:rPr>
              <a:t> </a:t>
            </a:r>
            <a:r>
              <a:rPr lang="en-US" altLang="fr-FR" sz="2000" dirty="0" err="1">
                <a:latin typeface="+mn-lt"/>
              </a:rPr>
              <a:t>vers</a:t>
            </a:r>
            <a:r>
              <a:rPr lang="en-US" altLang="fr-FR" sz="2000" dirty="0">
                <a:latin typeface="+mn-lt"/>
              </a:rPr>
              <a:t> l’ </a:t>
            </a:r>
            <a:r>
              <a:rPr lang="en-US" altLang="fr-FR" sz="2000" dirty="0" err="1">
                <a:latin typeface="+mn-lt"/>
              </a:rPr>
              <a:t>iliaque</a:t>
            </a:r>
            <a:r>
              <a:rPr lang="en-US" altLang="fr-FR" sz="2000" dirty="0">
                <a:latin typeface="+mn-lt"/>
              </a:rPr>
              <a:t> interne, </a:t>
            </a:r>
            <a:r>
              <a:rPr lang="en-US" altLang="fr-FR" sz="2000" dirty="0" err="1">
                <a:latin typeface="+mn-lt"/>
              </a:rPr>
              <a:t>reduisant</a:t>
            </a:r>
            <a:r>
              <a:rPr lang="en-US" altLang="fr-FR" sz="2000" dirty="0">
                <a:latin typeface="+mn-lt"/>
              </a:rPr>
              <a:t> le </a:t>
            </a:r>
            <a:r>
              <a:rPr lang="en-US" altLang="fr-FR" sz="2000" dirty="0" err="1">
                <a:latin typeface="+mn-lt"/>
              </a:rPr>
              <a:t>risque</a:t>
            </a:r>
            <a:r>
              <a:rPr lang="en-US" altLang="fr-FR" sz="2000" dirty="0">
                <a:latin typeface="+mn-lt"/>
              </a:rPr>
              <a:t> de </a:t>
            </a:r>
            <a:r>
              <a:rPr lang="en-US" altLang="fr-FR" sz="2000" dirty="0" err="1">
                <a:latin typeface="+mn-lt"/>
              </a:rPr>
              <a:t>séquelles</a:t>
            </a:r>
            <a:r>
              <a:rPr lang="en-US" altLang="fr-FR" sz="2000" dirty="0">
                <a:latin typeface="+mn-lt"/>
              </a:rPr>
              <a:t> </a:t>
            </a:r>
            <a:r>
              <a:rPr lang="en-US" altLang="fr-FR" sz="2000" dirty="0" err="1">
                <a:latin typeface="+mn-lt"/>
              </a:rPr>
              <a:t>ischemiques</a:t>
            </a:r>
            <a:r>
              <a:rPr lang="en-US" altLang="fr-FR" sz="2000" dirty="0">
                <a:latin typeface="+mn-lt"/>
              </a:rPr>
              <a:t> .</a:t>
            </a:r>
          </a:p>
          <a:p>
            <a:pPr eaLnBrk="1" hangingPunct="1">
              <a:spcBef>
                <a:spcPct val="50000"/>
              </a:spcBef>
            </a:pPr>
            <a:endParaRPr lang="fr-FR" altLang="fr-FR" sz="20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altLang="fr-FR" sz="2000" dirty="0">
                <a:latin typeface="+mn-lt"/>
              </a:rPr>
              <a:t>Limite le risque de fuite de type 1 distale en utilisation des jambages en pattes d’éléphant</a:t>
            </a:r>
            <a:endParaRPr lang="en-US" altLang="fr-FR" sz="2000" dirty="0">
              <a:latin typeface="+mn-lt"/>
            </a:endParaRPr>
          </a:p>
        </p:txBody>
      </p:sp>
      <p:pic>
        <p:nvPicPr>
          <p:cNvPr id="7172" name="Picture 4" descr="Branch Anatomy.png">
            <a:extLst>
              <a:ext uri="{FF2B5EF4-FFF2-40B4-BE49-F238E27FC236}">
                <a16:creationId xmlns:a16="http://schemas.microsoft.com/office/drawing/2014/main" id="{239EE549-B58F-4414-A42F-0BC8B6523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5766" r="3670" b="7733"/>
          <a:stretch>
            <a:fillRect/>
          </a:stretch>
        </p:blipFill>
        <p:spPr bwMode="auto">
          <a:xfrm>
            <a:off x="7162800" y="1384300"/>
            <a:ext cx="2959100" cy="4191000"/>
          </a:xfrm>
          <a:prstGeom prst="rect">
            <a:avLst/>
          </a:prstGeom>
          <a:solidFill>
            <a:srgbClr val="C2C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6335" y="472729"/>
            <a:ext cx="8229600" cy="492443"/>
          </a:xfrm>
          <a:ln w="76200">
            <a:noFill/>
          </a:ln>
        </p:spPr>
        <p:txBody>
          <a:bodyPr/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Cathétérisme de l’hypogastrique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431430"/>
            <a:ext cx="8229600" cy="29417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Ponctionner la valve du 12Fr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Flexor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avec l’aide d’un cathéter de type vertébrale,  avancer le guide dans l’hypogastrique , le plus loin possible . (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diapo suivante)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Remplacer ce guide par un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Rosen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Remplacer le cathéter par une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pigtail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graduée pour déterminer la longueur nécessaire de couverture de stent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5" name="Picture 5"/>
          <p:cNvPicPr>
            <a:picLocks noChangeAspect="1" noChangeArrowheads="1"/>
          </p:cNvPicPr>
          <p:nvPr/>
        </p:nvPicPr>
        <p:blipFill>
          <a:blip r:embed="rId2" cstate="print"/>
          <a:srcRect l="18307" t="14763" r="17018" b="9309"/>
          <a:stretch>
            <a:fillRect/>
          </a:stretch>
        </p:blipFill>
        <p:spPr bwMode="auto">
          <a:xfrm>
            <a:off x="2711451" y="1341710"/>
            <a:ext cx="69500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9446" name="Line 6"/>
          <p:cNvSpPr>
            <a:spLocks noChangeShapeType="1"/>
          </p:cNvSpPr>
          <p:nvPr/>
        </p:nvSpPr>
        <p:spPr bwMode="auto">
          <a:xfrm>
            <a:off x="4511676" y="4005264"/>
            <a:ext cx="144463" cy="5032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91544" y="428338"/>
            <a:ext cx="8229600" cy="553998"/>
          </a:xfrm>
          <a:ln w="76200">
            <a:noFill/>
          </a:ln>
        </p:spPr>
        <p:txBody>
          <a:bodyPr/>
          <a:lstStyle/>
          <a:p>
            <a:pPr algn="ctr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Cathétérisme de l’hypogastrique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588" y="1102900"/>
            <a:ext cx="10762825" cy="492443"/>
          </a:xfrm>
          <a:ln w="76200">
            <a:noFill/>
          </a:ln>
        </p:spPr>
        <p:txBody>
          <a:bodyPr/>
          <a:lstStyle/>
          <a:p>
            <a:pPr algn="ctr"/>
            <a:r>
              <a:rPr lang="fr-FR" dirty="0">
                <a:latin typeface="+mn-lt"/>
              </a:rPr>
              <a:t>Positionnement du </a:t>
            </a:r>
            <a:r>
              <a:rPr lang="fr-FR" dirty="0" err="1">
                <a:latin typeface="+mn-lt"/>
                <a:cs typeface="Calibri" panose="020F0502020204030204" pitchFamily="34" charset="0"/>
              </a:rPr>
              <a:t>stent</a:t>
            </a:r>
            <a:endParaRPr lang="en-US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348880"/>
            <a:ext cx="8229600" cy="26208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Introduire l intro 7Fr 55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cms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l hypogastrique sur le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Rosen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Avancer prudemment le stent dans le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Flexor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7Fr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Positionner le marqueur proximal du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stent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 niveau du marqueur proximal de la branche ( second à partir du bas)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Attention:  Le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stent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 doit pas  totalement sortir de la branche au risque de se dessertir en le reculant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2" cstate="print"/>
          <a:srcRect l="18307" t="14763" r="17305" b="9196"/>
          <a:stretch>
            <a:fillRect/>
          </a:stretch>
        </p:blipFill>
        <p:spPr bwMode="auto">
          <a:xfrm>
            <a:off x="2351089" y="788603"/>
            <a:ext cx="72739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8" name="Line 6"/>
          <p:cNvSpPr>
            <a:spLocks noChangeShapeType="1"/>
          </p:cNvSpPr>
          <p:nvPr/>
        </p:nvSpPr>
        <p:spPr bwMode="auto">
          <a:xfrm flipH="1">
            <a:off x="5951538" y="3141663"/>
            <a:ext cx="144462" cy="863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 flipH="1">
            <a:off x="6096000" y="2133600"/>
            <a:ext cx="647700" cy="863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492443"/>
          </a:xfrm>
          <a:ln w="76200">
            <a:noFill/>
          </a:ln>
        </p:spPr>
        <p:txBody>
          <a:bodyPr/>
          <a:lstStyle/>
          <a:p>
            <a:pPr algn="ctr"/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Positionnement du </a:t>
            </a:r>
            <a:r>
              <a:rPr lang="fr-F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stent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588" y="348297"/>
            <a:ext cx="10762825" cy="553998"/>
          </a:xfrm>
          <a:ln w="76200">
            <a:noFill/>
          </a:ln>
        </p:spPr>
        <p:txBody>
          <a:bodyPr/>
          <a:lstStyle/>
          <a:p>
            <a:pPr algn="ctr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Largage du dispositif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567651"/>
            <a:ext cx="8229600" cy="31969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Effectuer une angiographie de contrôle par le </a:t>
            </a:r>
            <a:r>
              <a:rPr lang="fr-FR" sz="2400" dirty="0" err="1">
                <a:solidFill>
                  <a:schemeClr val="tx1"/>
                </a:solidFill>
                <a:latin typeface="+mn-lt"/>
              </a:rPr>
              <a:t>Flexor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 12Fr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Ajuster si nécessaire:  la branche doit être positionnée 5-10mm au dessus de </a:t>
            </a:r>
            <a:r>
              <a:rPr lang="fr-FR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l’</a:t>
            </a:r>
            <a:r>
              <a:rPr lang="fr-FR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ostium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 de l’hypogastrique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Libérer la partie distale de la ZBIS par point-fixe retrait 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Retirer les bobines de sécurité proximale et distale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Retirer le guide de va-et-vient et le cathéter pré chargé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 w="76200">
            <a:noFill/>
          </a:ln>
        </p:spPr>
        <p:txBody>
          <a:bodyPr/>
          <a:lstStyle/>
          <a:p>
            <a:pPr algn="ctr"/>
            <a:r>
              <a:rPr lang="fr-FR" dirty="0"/>
              <a:t>Largage du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stent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248272"/>
            <a:ext cx="8229600" cy="254888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Reculer le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Flexor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12Fr et le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Flexor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7Fr afin d’exposer le stent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Déployer ce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stent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reculer ce ballon de quelques millimètres bien impacter le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stent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dans la branche de la ZBIS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Compléter le déploiement dans l’hypogastrique , si nécessaire, par des ballons appropriés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2" cstate="print"/>
          <a:srcRect l="18307" t="14763" r="17317" b="9929"/>
          <a:stretch>
            <a:fillRect/>
          </a:stretch>
        </p:blipFill>
        <p:spPr bwMode="auto">
          <a:xfrm>
            <a:off x="2495550" y="1196976"/>
            <a:ext cx="72009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070" name="Line 6"/>
          <p:cNvSpPr>
            <a:spLocks noChangeShapeType="1"/>
          </p:cNvSpPr>
          <p:nvPr/>
        </p:nvSpPr>
        <p:spPr bwMode="auto">
          <a:xfrm flipH="1" flipV="1">
            <a:off x="6311900" y="2852739"/>
            <a:ext cx="1079500" cy="28892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 flipH="1">
            <a:off x="6096000" y="3141664"/>
            <a:ext cx="1295400" cy="9350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643369" y="444121"/>
            <a:ext cx="8229600" cy="553998"/>
          </a:xfrm>
          <a:ln w="7620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Largage du </a:t>
            </a:r>
            <a:r>
              <a:rPr lang="fr-FR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stent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588" y="348297"/>
            <a:ext cx="10762825" cy="553998"/>
          </a:xfrm>
          <a:ln w="76200">
            <a:noFill/>
          </a:ln>
        </p:spPr>
        <p:txBody>
          <a:bodyPr/>
          <a:lstStyle/>
          <a:p>
            <a:pPr algn="ctr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Retrait du nez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7429" y="1574555"/>
            <a:ext cx="8229600" cy="31969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Reculer le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Flexor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12Fr à la bifurcation aortique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Laisser le guide de </a:t>
            </a:r>
            <a:r>
              <a:rPr lang="fr-FR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Rosen</a:t>
            </a:r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place dans l’hypogastrique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Dévisser l’olive noire et tirer prudemment sur la canule métallique  puis retirer tout le lanceur gris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Sortir le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Rosen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jusqu'à la bifurcation et l’ orienter  pour l’avancer prudemment dans l’aorte sur un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pigtail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Remplacer ce guide par un </a:t>
            </a:r>
            <a:r>
              <a:rPr lang="fr-FR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lunderquist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260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04864"/>
            <a:ext cx="8229600" cy="553998"/>
          </a:xfrm>
        </p:spPr>
        <p:txBody>
          <a:bodyPr/>
          <a:lstStyle/>
          <a:p>
            <a:pPr algn="ctr"/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ZIMB et ZISL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588" y="348297"/>
            <a:ext cx="10762825" cy="553998"/>
          </a:xfrm>
        </p:spPr>
        <p:txBody>
          <a:bodyPr/>
          <a:lstStyle/>
          <a:p>
            <a:pPr algn="ctr"/>
            <a:r>
              <a:rPr lang="fr-FR" dirty="0"/>
              <a:t>Résultat </a:t>
            </a:r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 descr="Bryson Post Op Oblique Mag Hyp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019" y="1600201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1C0CBE4-CE42-4D67-A781-A13EFF20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485776"/>
            <a:ext cx="8901112" cy="593725"/>
          </a:xfrm>
        </p:spPr>
        <p:txBody>
          <a:bodyPr rtlCol="0">
            <a:normAutofit/>
          </a:bodyPr>
          <a:lstStyle/>
          <a:p>
            <a:pPr algn="ctr">
              <a:lnSpc>
                <a:spcPts val="4700"/>
              </a:lnSpc>
              <a:defRPr/>
            </a:pPr>
            <a:r>
              <a:rPr lang="en-US" dirty="0">
                <a:latin typeface="+mn-lt"/>
                <a:ea typeface="ＭＳ Ｐゴシック" charset="-128"/>
              </a:rPr>
              <a:t>Le </a:t>
            </a:r>
            <a:r>
              <a:rPr lang="en-US" dirty="0" err="1">
                <a:latin typeface="+mn-lt"/>
                <a:ea typeface="ＭＳ Ｐゴシック" charset="-128"/>
              </a:rPr>
              <a:t>Dispositif</a:t>
            </a:r>
            <a:endParaRPr lang="en-AU" dirty="0">
              <a:latin typeface="+mn-lt"/>
              <a:ea typeface="ＭＳ Ｐゴシック" charset="-128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87B66BC-C51F-4678-B0A3-FC77B1AAC339}"/>
              </a:ext>
            </a:extLst>
          </p:cNvPr>
          <p:cNvSpPr txBox="1">
            <a:spLocks/>
          </p:cNvSpPr>
          <p:nvPr/>
        </p:nvSpPr>
        <p:spPr bwMode="auto">
          <a:xfrm>
            <a:off x="2149475" y="2133600"/>
            <a:ext cx="48831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 marL="165100" indent="-1651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2222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sz="2000" dirty="0"/>
              <a:t> </a:t>
            </a:r>
            <a:r>
              <a:rPr lang="en-US" altLang="fr-FR" sz="2000" dirty="0">
                <a:latin typeface="+mn-lt"/>
              </a:rPr>
              <a:t>segment </a:t>
            </a:r>
            <a:r>
              <a:rPr lang="en-US" altLang="fr-FR" sz="2000" dirty="0" err="1">
                <a:latin typeface="+mn-lt"/>
              </a:rPr>
              <a:t>iliaque</a:t>
            </a:r>
            <a:r>
              <a:rPr lang="en-US" altLang="fr-FR" sz="2000" dirty="0">
                <a:latin typeface="+mn-lt"/>
              </a:rPr>
              <a:t> commune: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fr-FR" sz="2000" dirty="0" err="1">
                <a:latin typeface="+mn-lt"/>
              </a:rPr>
              <a:t>Diametre</a:t>
            </a:r>
            <a:r>
              <a:rPr lang="en-US" altLang="fr-FR" sz="2000" dirty="0">
                <a:latin typeface="+mn-lt"/>
              </a:rPr>
              <a:t> 12 mm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fr-FR" sz="2000" dirty="0" err="1">
                <a:latin typeface="+mn-lt"/>
              </a:rPr>
              <a:t>Anneau</a:t>
            </a:r>
            <a:r>
              <a:rPr lang="en-US" altLang="fr-FR" sz="2000" dirty="0">
                <a:latin typeface="+mn-lt"/>
              </a:rPr>
              <a:t> </a:t>
            </a:r>
            <a:r>
              <a:rPr lang="en-US" altLang="fr-FR" sz="2000" dirty="0">
                <a:latin typeface="+mn-lt"/>
                <a:cs typeface="Calibri" panose="020F0502020204030204" pitchFamily="34" charset="0"/>
              </a:rPr>
              <a:t>nitinol</a:t>
            </a:r>
            <a:r>
              <a:rPr lang="en-US" altLang="fr-FR" sz="2000" dirty="0">
                <a:latin typeface="+mn-lt"/>
              </a:rPr>
              <a:t> proximal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fr-FR" sz="2000" dirty="0">
                <a:latin typeface="+mn-lt"/>
              </a:rPr>
              <a:t>Longueur 45 mm </a:t>
            </a:r>
            <a:r>
              <a:rPr lang="en-US" altLang="fr-FR" sz="2000" dirty="0" err="1">
                <a:latin typeface="+mn-lt"/>
              </a:rPr>
              <a:t>ou</a:t>
            </a:r>
            <a:r>
              <a:rPr lang="en-US" altLang="fr-FR" sz="2000" dirty="0">
                <a:latin typeface="+mn-lt"/>
              </a:rPr>
              <a:t> 61 mm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fr-FR" sz="2000" dirty="0">
                <a:latin typeface="+mn-lt"/>
              </a:rPr>
              <a:t>Segment </a:t>
            </a:r>
            <a:r>
              <a:rPr lang="en-US" altLang="fr-FR" sz="2000" dirty="0" err="1">
                <a:latin typeface="+mn-lt"/>
              </a:rPr>
              <a:t>iliaque</a:t>
            </a:r>
            <a:r>
              <a:rPr lang="en-US" altLang="fr-FR" sz="2000" dirty="0">
                <a:latin typeface="+mn-lt"/>
              </a:rPr>
              <a:t> </a:t>
            </a:r>
            <a:r>
              <a:rPr lang="en-US" altLang="fr-FR" sz="2000" dirty="0" err="1">
                <a:latin typeface="+mn-lt"/>
              </a:rPr>
              <a:t>externe</a:t>
            </a:r>
            <a:r>
              <a:rPr lang="en-US" altLang="fr-FR" sz="2000" dirty="0">
                <a:latin typeface="+mn-lt"/>
              </a:rPr>
              <a:t> 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fr-FR" sz="2000" dirty="0">
                <a:latin typeface="+mn-lt"/>
              </a:rPr>
              <a:t>Longueur 41 mm or 58 mm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fr-FR" sz="2000" dirty="0" err="1">
                <a:latin typeface="+mn-lt"/>
              </a:rPr>
              <a:t>Diametre</a:t>
            </a:r>
            <a:r>
              <a:rPr lang="en-US" altLang="fr-FR" sz="2000" dirty="0">
                <a:latin typeface="+mn-lt"/>
              </a:rPr>
              <a:t> 10 mm </a:t>
            </a:r>
            <a:r>
              <a:rPr lang="en-US" altLang="fr-FR" sz="2000" dirty="0" err="1">
                <a:latin typeface="+mn-lt"/>
              </a:rPr>
              <a:t>ou</a:t>
            </a:r>
            <a:r>
              <a:rPr lang="en-US" altLang="fr-FR" sz="2000" dirty="0">
                <a:latin typeface="+mn-lt"/>
              </a:rPr>
              <a:t> 12 mm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AU" altLang="fr-FR" sz="2000" dirty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AU" altLang="fr-FR" sz="2000" dirty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fr-FR" sz="2000" dirty="0"/>
          </a:p>
        </p:txBody>
      </p:sp>
      <p:pic>
        <p:nvPicPr>
          <p:cNvPr id="8196" name="Picture 5" descr="Pic-3.png">
            <a:extLst>
              <a:ext uri="{FF2B5EF4-FFF2-40B4-BE49-F238E27FC236}">
                <a16:creationId xmlns:a16="http://schemas.microsoft.com/office/drawing/2014/main" id="{9766ADFF-BDDC-4D8C-8E5A-8539D982E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130300"/>
            <a:ext cx="1601788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3111CE5-578E-4F13-88B9-688EB83F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541909"/>
            <a:ext cx="7772400" cy="492443"/>
          </a:xfrm>
        </p:spPr>
        <p:txBody>
          <a:bodyPr/>
          <a:lstStyle/>
          <a:p>
            <a:pPr algn="ctr" eaLnBrk="1" hangingPunct="1"/>
            <a:r>
              <a:rPr lang="en-US" altLang="fr-FR" dirty="0" err="1">
                <a:latin typeface="+mn-lt"/>
                <a:ea typeface="MS PGothic" panose="020B0600070205080204" pitchFamily="34" charset="-128"/>
              </a:rPr>
              <a:t>Accès</a:t>
            </a:r>
            <a:r>
              <a:rPr lang="en-US" altLang="fr-FR" dirty="0">
                <a:latin typeface="+mn-lt"/>
                <a:ea typeface="MS PGothic" panose="020B0600070205080204" pitchFamily="34" charset="-128"/>
              </a:rPr>
              <a:t> </a:t>
            </a:r>
            <a:r>
              <a:rPr lang="en-US" altLang="fr-FR" dirty="0" err="1">
                <a:latin typeface="+mn-lt"/>
                <a:ea typeface="MS PGothic" panose="020B0600070205080204" pitchFamily="34" charset="-128"/>
              </a:rPr>
              <a:t>Controlé</a:t>
            </a:r>
            <a:endParaRPr lang="en-US" altLang="fr-FR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6B5D42A2-FE1D-42C5-90F5-5776E83A8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704" y="1996782"/>
            <a:ext cx="38481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cathéter</a:t>
            </a: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courbé</a:t>
            </a: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préloadé</a:t>
            </a: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incorporé</a:t>
            </a: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US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système</a:t>
            </a: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d’introduction</a:t>
            </a: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H&amp;L-B One-Shot</a:t>
            </a:r>
            <a:r>
              <a:rPr lang="en-US" altLang="fr-FR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US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faciliter</a:t>
            </a: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l </a:t>
            </a:r>
            <a:r>
              <a:rPr lang="en-US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accès</a:t>
            </a: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à la Branche </a:t>
            </a:r>
            <a:r>
              <a:rPr lang="en-US" alt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latérale</a:t>
            </a:r>
            <a:r>
              <a:rPr lang="en-US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220" name="Picture 4" descr="BranchFlexor_Semideployed-stent.png">
            <a:extLst>
              <a:ext uri="{FF2B5EF4-FFF2-40B4-BE49-F238E27FC236}">
                <a16:creationId xmlns:a16="http://schemas.microsoft.com/office/drawing/2014/main" id="{B68F3B53-53DD-4222-84EB-3B7383284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"/>
          <a:stretch>
            <a:fillRect/>
          </a:stretch>
        </p:blipFill>
        <p:spPr bwMode="auto">
          <a:xfrm>
            <a:off x="7366000" y="1384300"/>
            <a:ext cx="2751138" cy="3848100"/>
          </a:xfrm>
          <a:prstGeom prst="rect">
            <a:avLst/>
          </a:prstGeom>
          <a:solidFill>
            <a:srgbClr val="C2C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Slide2">
            <a:extLst>
              <a:ext uri="{FF2B5EF4-FFF2-40B4-BE49-F238E27FC236}">
                <a16:creationId xmlns:a16="http://schemas.microsoft.com/office/drawing/2014/main" id="{F19ADE69-6F0F-435F-8F57-6D80BE35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-32609" t="438" r="-20517" b="6243"/>
          <a:stretch>
            <a:fillRect/>
          </a:stretch>
        </p:blipFill>
        <p:spPr bwMode="auto">
          <a:xfrm>
            <a:off x="4864100" y="1371600"/>
            <a:ext cx="5245100" cy="4216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243" name="Picture 44" descr="Branch_Profile_Angle3_04_CMYK.psd">
            <a:extLst>
              <a:ext uri="{FF2B5EF4-FFF2-40B4-BE49-F238E27FC236}">
                <a16:creationId xmlns:a16="http://schemas.microsoft.com/office/drawing/2014/main" id="{C8FD2ABE-1870-47CD-AAC2-230FE5721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3" t="10556" r="26753" b="10556"/>
          <a:stretch>
            <a:fillRect/>
          </a:stretch>
        </p:blipFill>
        <p:spPr bwMode="auto">
          <a:xfrm>
            <a:off x="1841500" y="1268414"/>
            <a:ext cx="1798638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3">
            <a:extLst>
              <a:ext uri="{FF2B5EF4-FFF2-40B4-BE49-F238E27FC236}">
                <a16:creationId xmlns:a16="http://schemas.microsoft.com/office/drawing/2014/main" id="{AD3CDD54-DAAE-4FB2-98E7-D3075BD04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5051426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altLang="fr-FR" sz="1400" b="1"/>
              <a:t>17</a:t>
            </a:r>
          </a:p>
        </p:txBody>
      </p:sp>
      <p:sp>
        <p:nvSpPr>
          <p:cNvPr id="10245" name="Rectangle 24">
            <a:extLst>
              <a:ext uri="{FF2B5EF4-FFF2-40B4-BE49-F238E27FC236}">
                <a16:creationId xmlns:a16="http://schemas.microsoft.com/office/drawing/2014/main" id="{E874670D-5CD8-4542-B657-FF1086530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14801"/>
            <a:ext cx="56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altLang="fr-FR" sz="1400" b="1"/>
              <a:t>12</a:t>
            </a:r>
          </a:p>
        </p:txBody>
      </p:sp>
      <p:sp>
        <p:nvSpPr>
          <p:cNvPr id="10246" name="Rectangle 25">
            <a:extLst>
              <a:ext uri="{FF2B5EF4-FFF2-40B4-BE49-F238E27FC236}">
                <a16:creationId xmlns:a16="http://schemas.microsoft.com/office/drawing/2014/main" id="{1F5D7253-3A20-48D4-A0E1-4CD76AF0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251201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altLang="fr-FR" sz="1400" b="1"/>
              <a:t>12</a:t>
            </a:r>
          </a:p>
        </p:txBody>
      </p:sp>
      <p:sp>
        <p:nvSpPr>
          <p:cNvPr id="10247" name="Rectangle 26">
            <a:extLst>
              <a:ext uri="{FF2B5EF4-FFF2-40B4-BE49-F238E27FC236}">
                <a16:creationId xmlns:a16="http://schemas.microsoft.com/office/drawing/2014/main" id="{D698B67C-75F2-4DB7-9ECE-E285B76B9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8" y="2343151"/>
            <a:ext cx="58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altLang="fr-FR" sz="1400" b="1"/>
              <a:t>14</a:t>
            </a:r>
          </a:p>
        </p:txBody>
      </p:sp>
      <p:sp>
        <p:nvSpPr>
          <p:cNvPr id="10248" name="Rectangle 27">
            <a:extLst>
              <a:ext uri="{FF2B5EF4-FFF2-40B4-BE49-F238E27FC236}">
                <a16:creationId xmlns:a16="http://schemas.microsoft.com/office/drawing/2014/main" id="{F097393D-D70D-41B5-969C-528E998C4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0" y="1581151"/>
            <a:ext cx="577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altLang="fr-FR" sz="1400" b="1"/>
              <a:t>14</a:t>
            </a:r>
          </a:p>
        </p:txBody>
      </p:sp>
      <p:sp>
        <p:nvSpPr>
          <p:cNvPr id="10249" name="Text Box 34">
            <a:extLst>
              <a:ext uri="{FF2B5EF4-FFF2-40B4-BE49-F238E27FC236}">
                <a16:creationId xmlns:a16="http://schemas.microsoft.com/office/drawing/2014/main" id="{CE8DD234-DD12-45BE-AFFB-83CE953F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1930401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fr-FR" sz="1200" b="1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10250" name="Rectangle 35">
            <a:extLst>
              <a:ext uri="{FF2B5EF4-FFF2-40B4-BE49-F238E27FC236}">
                <a16:creationId xmlns:a16="http://schemas.microsoft.com/office/drawing/2014/main" id="{DCC6BE67-5A84-43A4-8EF5-0FF9B93A1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25751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200" b="1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10251" name="Rectangle 36">
            <a:extLst>
              <a:ext uri="{FF2B5EF4-FFF2-40B4-BE49-F238E27FC236}">
                <a16:creationId xmlns:a16="http://schemas.microsoft.com/office/drawing/2014/main" id="{B2942071-5B73-4A72-AAE3-892634E69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0" y="3702051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200" b="1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10252" name="Rectangle 37">
            <a:extLst>
              <a:ext uri="{FF2B5EF4-FFF2-40B4-BE49-F238E27FC236}">
                <a16:creationId xmlns:a16="http://schemas.microsoft.com/office/drawing/2014/main" id="{F3B19921-C0F4-433E-BAAC-DDB95062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0" y="4584701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200" b="1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10253" name="Title 37">
            <a:extLst>
              <a:ext uri="{FF2B5EF4-FFF2-40B4-BE49-F238E27FC236}">
                <a16:creationId xmlns:a16="http://schemas.microsoft.com/office/drawing/2014/main" id="{3D4AF143-F017-4D2B-BCDC-51189C36296C}"/>
              </a:ext>
            </a:extLst>
          </p:cNvPr>
          <p:cNvSpPr txBox="1">
            <a:spLocks/>
          </p:cNvSpPr>
          <p:nvPr/>
        </p:nvSpPr>
        <p:spPr bwMode="auto">
          <a:xfrm>
            <a:off x="2032000" y="406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US" altLang="fr-FR" sz="4400" dirty="0">
                <a:latin typeface="+mn-lt"/>
              </a:rPr>
              <a:t>Specifications</a:t>
            </a:r>
          </a:p>
        </p:txBody>
      </p:sp>
      <p:sp>
        <p:nvSpPr>
          <p:cNvPr id="10254" name="Rectangle 7">
            <a:extLst>
              <a:ext uri="{FF2B5EF4-FFF2-40B4-BE49-F238E27FC236}">
                <a16:creationId xmlns:a16="http://schemas.microsoft.com/office/drawing/2014/main" id="{8E672B73-B053-4B8C-B865-0B97D3E88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6" y="1700214"/>
            <a:ext cx="949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AU" altLang="fr-FR" sz="1400">
                <a:solidFill>
                  <a:srgbClr val="4D4D4D"/>
                </a:solidFill>
              </a:rPr>
              <a:t>Marqueur</a:t>
            </a:r>
          </a:p>
          <a:p>
            <a:pPr algn="r" eaLnBrk="1" hangingPunct="1">
              <a:spcBef>
                <a:spcPct val="50000"/>
              </a:spcBef>
            </a:pPr>
            <a:r>
              <a:rPr lang="en-AU" altLang="fr-FR" sz="1400">
                <a:solidFill>
                  <a:srgbClr val="4D4D4D"/>
                </a:solidFill>
              </a:rPr>
              <a:t>Proximal </a:t>
            </a:r>
            <a:br>
              <a:rPr lang="en-AU" altLang="fr-FR" sz="1400">
                <a:solidFill>
                  <a:srgbClr val="4D4D4D"/>
                </a:solidFill>
              </a:rPr>
            </a:br>
            <a:endParaRPr lang="en-AU" altLang="fr-FR" sz="1400">
              <a:solidFill>
                <a:srgbClr val="4D4D4D"/>
              </a:solidFill>
            </a:endParaRPr>
          </a:p>
        </p:txBody>
      </p:sp>
      <p:sp>
        <p:nvSpPr>
          <p:cNvPr id="10255" name="Rectangle 10">
            <a:extLst>
              <a:ext uri="{FF2B5EF4-FFF2-40B4-BE49-F238E27FC236}">
                <a16:creationId xmlns:a16="http://schemas.microsoft.com/office/drawing/2014/main" id="{17C77A5D-3221-46A9-92DC-D28055E7B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9" y="3506789"/>
            <a:ext cx="1089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AU" altLang="fr-FR" sz="1400">
                <a:solidFill>
                  <a:srgbClr val="4D4D4D"/>
                </a:solidFill>
              </a:rPr>
              <a:t>Marqueurs </a:t>
            </a:r>
          </a:p>
          <a:p>
            <a:pPr algn="r" eaLnBrk="1" hangingPunct="1"/>
            <a:r>
              <a:rPr lang="en-AU" altLang="fr-FR" sz="1400">
                <a:solidFill>
                  <a:srgbClr val="4D4D4D"/>
                </a:solidFill>
              </a:rPr>
              <a:t>de position</a:t>
            </a:r>
            <a:endParaRPr lang="en-US" altLang="fr-FR" sz="1400">
              <a:solidFill>
                <a:srgbClr val="4D4D4D"/>
              </a:solidFill>
            </a:endParaRPr>
          </a:p>
        </p:txBody>
      </p:sp>
      <p:sp>
        <p:nvSpPr>
          <p:cNvPr id="10256" name="Rectangle 15">
            <a:extLst>
              <a:ext uri="{FF2B5EF4-FFF2-40B4-BE49-F238E27FC236}">
                <a16:creationId xmlns:a16="http://schemas.microsoft.com/office/drawing/2014/main" id="{9DD8B3AB-1619-47F0-89B6-2EDCF8B8D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2819401"/>
            <a:ext cx="1409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fr-FR" sz="1400">
                <a:solidFill>
                  <a:srgbClr val="4D4D4D"/>
                </a:solidFill>
              </a:rPr>
              <a:t>Anneaux nitinol</a:t>
            </a:r>
            <a:endParaRPr lang="en-US" altLang="fr-FR" sz="1400">
              <a:solidFill>
                <a:srgbClr val="4D4D4D"/>
              </a:solidFill>
            </a:endParaRPr>
          </a:p>
        </p:txBody>
      </p:sp>
      <p:sp>
        <p:nvSpPr>
          <p:cNvPr id="10257" name="Rectangle 20">
            <a:extLst>
              <a:ext uri="{FF2B5EF4-FFF2-40B4-BE49-F238E27FC236}">
                <a16:creationId xmlns:a16="http://schemas.microsoft.com/office/drawing/2014/main" id="{C0F06223-23B5-4D0A-BE02-2CBDC5AD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4403725"/>
            <a:ext cx="1800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AU" altLang="fr-FR" sz="1400">
                <a:solidFill>
                  <a:srgbClr val="4D4D4D"/>
                </a:solidFill>
              </a:rPr>
              <a:t>Marqueur </a:t>
            </a:r>
          </a:p>
          <a:p>
            <a:pPr algn="r" eaLnBrk="1" hangingPunct="1"/>
            <a:r>
              <a:rPr lang="en-AU" altLang="fr-FR" sz="1400">
                <a:solidFill>
                  <a:srgbClr val="4D4D4D"/>
                </a:solidFill>
              </a:rPr>
              <a:t>Distal de la branche  </a:t>
            </a:r>
            <a:br>
              <a:rPr lang="en-AU" altLang="fr-FR" sz="1400">
                <a:solidFill>
                  <a:srgbClr val="4D4D4D"/>
                </a:solidFill>
              </a:rPr>
            </a:br>
            <a:endParaRPr lang="en-AU" altLang="fr-FR" sz="1400">
              <a:solidFill>
                <a:srgbClr val="4D4D4D"/>
              </a:solidFill>
            </a:endParaRPr>
          </a:p>
        </p:txBody>
      </p:sp>
      <p:sp>
        <p:nvSpPr>
          <p:cNvPr id="10258" name="Line 7">
            <a:extLst>
              <a:ext uri="{FF2B5EF4-FFF2-40B4-BE49-F238E27FC236}">
                <a16:creationId xmlns:a16="http://schemas.microsoft.com/office/drawing/2014/main" id="{02B99A14-892D-4CBD-BBEE-F7D0EFE7C8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72388" y="1627188"/>
            <a:ext cx="1147762" cy="1365250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59" name="Line 8">
            <a:extLst>
              <a:ext uri="{FF2B5EF4-FFF2-40B4-BE49-F238E27FC236}">
                <a16:creationId xmlns:a16="http://schemas.microsoft.com/office/drawing/2014/main" id="{4F8E8C42-911C-4283-95BD-45EF2E98F3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91414" y="2992439"/>
            <a:ext cx="1328737" cy="930275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0" name="Line 9">
            <a:extLst>
              <a:ext uri="{FF2B5EF4-FFF2-40B4-BE49-F238E27FC236}">
                <a16:creationId xmlns:a16="http://schemas.microsoft.com/office/drawing/2014/main" id="{723D4468-5DCE-4798-8A8E-1F05BEF5D6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1738" y="2992438"/>
            <a:ext cx="1268412" cy="1655762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1" name="Oval 13">
            <a:extLst>
              <a:ext uri="{FF2B5EF4-FFF2-40B4-BE49-F238E27FC236}">
                <a16:creationId xmlns:a16="http://schemas.microsoft.com/office/drawing/2014/main" id="{60777B7D-5550-43FA-AB37-B12A2629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3419476"/>
            <a:ext cx="207962" cy="207963"/>
          </a:xfrm>
          <a:prstGeom prst="ellipse">
            <a:avLst/>
          </a:prstGeom>
          <a:noFill/>
          <a:ln w="952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10262" name="Oval 14">
            <a:extLst>
              <a:ext uri="{FF2B5EF4-FFF2-40B4-BE49-F238E27FC236}">
                <a16:creationId xmlns:a16="http://schemas.microsoft.com/office/drawing/2014/main" id="{A3AECFF3-ACA1-48D4-B423-8478CAF2B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538" y="3708401"/>
            <a:ext cx="209550" cy="206375"/>
          </a:xfrm>
          <a:prstGeom prst="ellipse">
            <a:avLst/>
          </a:prstGeom>
          <a:noFill/>
          <a:ln w="952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10263" name="Oval 15">
            <a:extLst>
              <a:ext uri="{FF2B5EF4-FFF2-40B4-BE49-F238E27FC236}">
                <a16:creationId xmlns:a16="http://schemas.microsoft.com/office/drawing/2014/main" id="{53C999B5-1A3B-4B47-BEC6-53C6905F2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1" y="4467226"/>
            <a:ext cx="206375" cy="206375"/>
          </a:xfrm>
          <a:prstGeom prst="ellipse">
            <a:avLst/>
          </a:prstGeom>
          <a:noFill/>
          <a:ln w="952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10264" name="Line 5">
            <a:extLst>
              <a:ext uri="{FF2B5EF4-FFF2-40B4-BE49-F238E27FC236}">
                <a16:creationId xmlns:a16="http://schemas.microsoft.com/office/drawing/2014/main" id="{ACB27A19-9987-4128-A8C2-5D1A3F2EB6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3567114"/>
            <a:ext cx="501650" cy="122237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5" name="Line 5">
            <a:extLst>
              <a:ext uri="{FF2B5EF4-FFF2-40B4-BE49-F238E27FC236}">
                <a16:creationId xmlns:a16="http://schemas.microsoft.com/office/drawing/2014/main" id="{D2E6C534-2661-4AE5-978A-29FE1D036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7800" y="3695701"/>
            <a:ext cx="539750" cy="112713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6" name="Line 5">
            <a:extLst>
              <a:ext uri="{FF2B5EF4-FFF2-40B4-BE49-F238E27FC236}">
                <a16:creationId xmlns:a16="http://schemas.microsoft.com/office/drawing/2014/main" id="{AA560D25-5112-41F4-9469-51CABB9BA6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1" y="4573588"/>
            <a:ext cx="531813" cy="4762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7" name="Line 5">
            <a:extLst>
              <a:ext uri="{FF2B5EF4-FFF2-40B4-BE49-F238E27FC236}">
                <a16:creationId xmlns:a16="http://schemas.microsoft.com/office/drawing/2014/main" id="{9891031B-8BF7-43A2-8339-60F4E9CA6F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1878014"/>
            <a:ext cx="450850" cy="1587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8" name="Oval 13">
            <a:extLst>
              <a:ext uri="{FF2B5EF4-FFF2-40B4-BE49-F238E27FC236}">
                <a16:creationId xmlns:a16="http://schemas.microsoft.com/office/drawing/2014/main" id="{51F3D862-041C-4468-BCC4-41F059FC4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2938" y="1755776"/>
            <a:ext cx="207962" cy="207963"/>
          </a:xfrm>
          <a:prstGeom prst="ellipse">
            <a:avLst/>
          </a:prstGeom>
          <a:noFill/>
          <a:ln w="952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10269" name="Rectangle 15">
            <a:extLst>
              <a:ext uri="{FF2B5EF4-FFF2-40B4-BE49-F238E27FC236}">
                <a16:creationId xmlns:a16="http://schemas.microsoft.com/office/drawing/2014/main" id="{6DBD5F15-11E1-4B82-A365-DC0F29D47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3708400"/>
            <a:ext cx="17843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fr-FR" sz="1400"/>
              <a:t>Note: les chiffres sur les stents indiquent leurs longueurs en millimetres (mm).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fr-FR" sz="1400"/>
              <a:t>Note: les chiffres rouges indiquent les intervalles en millimetres (mm).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9">
            <a:extLst>
              <a:ext uri="{FF2B5EF4-FFF2-40B4-BE49-F238E27FC236}">
                <a16:creationId xmlns:a16="http://schemas.microsoft.com/office/drawing/2014/main" id="{D2E2A310-CB72-40D6-9F9E-47D8E1EDC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6" y="1371600"/>
            <a:ext cx="7699375" cy="4660900"/>
          </a:xfrm>
          <a:prstGeom prst="rect">
            <a:avLst/>
          </a:prstGeom>
          <a:solidFill>
            <a:srgbClr val="C2C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11267" name="Text Box 6">
            <a:extLst>
              <a:ext uri="{FF2B5EF4-FFF2-40B4-BE49-F238E27FC236}">
                <a16:creationId xmlns:a16="http://schemas.microsoft.com/office/drawing/2014/main" id="{F30D74AC-2616-4D01-B58D-8E512CABE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808" y="374650"/>
            <a:ext cx="54328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fr-FR" sz="4000" dirty="0" err="1">
                <a:latin typeface="+mn-lt"/>
              </a:rPr>
              <a:t>Jambage</a:t>
            </a:r>
            <a:r>
              <a:rPr lang="en-AU" altLang="fr-FR" sz="4000" dirty="0">
                <a:latin typeface="+mn-lt"/>
              </a:rPr>
              <a:t> </a:t>
            </a:r>
            <a:r>
              <a:rPr lang="en-AU" altLang="fr-FR" sz="4000" dirty="0" err="1">
                <a:latin typeface="+mn-lt"/>
              </a:rPr>
              <a:t>Iliaque</a:t>
            </a:r>
            <a:r>
              <a:rPr lang="en-AU" altLang="fr-FR" sz="4000" dirty="0">
                <a:latin typeface="+mn-lt"/>
              </a:rPr>
              <a:t> </a:t>
            </a:r>
            <a:r>
              <a:rPr lang="en-AU" altLang="fr-FR" sz="4000" dirty="0" err="1">
                <a:latin typeface="+mn-lt"/>
              </a:rPr>
              <a:t>Bifurqué</a:t>
            </a:r>
            <a:endParaRPr lang="en-US" altLang="fr-FR" sz="4000" dirty="0">
              <a:latin typeface="+mn-lt"/>
            </a:endParaRP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9BD4CED9-FCAA-4B3B-AEEC-89B2A54FB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213" y="4008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Tahoma" panose="020B0604030504040204" pitchFamily="34" charset="0"/>
            </a:endParaRPr>
          </a:p>
        </p:txBody>
      </p:sp>
      <p:sp>
        <p:nvSpPr>
          <p:cNvPr id="11269" name="Text Box 16">
            <a:extLst>
              <a:ext uri="{FF2B5EF4-FFF2-40B4-BE49-F238E27FC236}">
                <a16:creationId xmlns:a16="http://schemas.microsoft.com/office/drawing/2014/main" id="{93E7B85B-A940-4562-BE68-D46ED8C5D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2717801"/>
            <a:ext cx="215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fr-FR" sz="1400">
                <a:solidFill>
                  <a:srgbClr val="4D4D4D"/>
                </a:solidFill>
              </a:rPr>
              <a:t>Zone de chevauchement</a:t>
            </a:r>
          </a:p>
          <a:p>
            <a:pPr eaLnBrk="1" hangingPunct="1"/>
            <a:r>
              <a:rPr lang="en-AU" altLang="fr-FR" sz="1400">
                <a:solidFill>
                  <a:srgbClr val="4D4D4D"/>
                </a:solidFill>
              </a:rPr>
              <a:t>Avec Spiral Z</a:t>
            </a:r>
            <a:endParaRPr lang="en-US" altLang="fr-FR" sz="1400">
              <a:solidFill>
                <a:srgbClr val="4D4D4D"/>
              </a:solidFill>
            </a:endParaRPr>
          </a:p>
        </p:txBody>
      </p:sp>
      <p:sp>
        <p:nvSpPr>
          <p:cNvPr id="11270" name="Text Box 23">
            <a:extLst>
              <a:ext uri="{FF2B5EF4-FFF2-40B4-BE49-F238E27FC236}">
                <a16:creationId xmlns:a16="http://schemas.microsoft.com/office/drawing/2014/main" id="{96ECB948-7511-4873-BF47-798AEE537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689" y="2917826"/>
            <a:ext cx="122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fr-FR" sz="1400">
                <a:solidFill>
                  <a:srgbClr val="4D4D4D"/>
                </a:solidFill>
              </a:rPr>
              <a:t>45 ou 61 mm</a:t>
            </a:r>
            <a:endParaRPr lang="en-US" altLang="fr-FR" sz="1400">
              <a:solidFill>
                <a:srgbClr val="4D4D4D"/>
              </a:solidFill>
            </a:endParaRPr>
          </a:p>
        </p:txBody>
      </p:sp>
      <p:sp>
        <p:nvSpPr>
          <p:cNvPr id="11271" name="Text Box 17">
            <a:extLst>
              <a:ext uri="{FF2B5EF4-FFF2-40B4-BE49-F238E27FC236}">
                <a16:creationId xmlns:a16="http://schemas.microsoft.com/office/drawing/2014/main" id="{9CE00F95-A3D5-4284-B4C1-8184B849C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6" y="4114801"/>
            <a:ext cx="1700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fr-FR" sz="1400">
                <a:solidFill>
                  <a:srgbClr val="4D4D4D"/>
                </a:solidFill>
              </a:rPr>
              <a:t>Catheter préchargé</a:t>
            </a:r>
            <a:endParaRPr lang="en-US" altLang="fr-FR" sz="1400">
              <a:solidFill>
                <a:srgbClr val="4D4D4D"/>
              </a:solidFill>
            </a:endParaRPr>
          </a:p>
        </p:txBody>
      </p:sp>
      <p:sp>
        <p:nvSpPr>
          <p:cNvPr id="11272" name="Text Box 13">
            <a:extLst>
              <a:ext uri="{FF2B5EF4-FFF2-40B4-BE49-F238E27FC236}">
                <a16:creationId xmlns:a16="http://schemas.microsoft.com/office/drawing/2014/main" id="{48EAFF95-325A-4B4C-B310-813BF5B31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459289"/>
            <a:ext cx="2438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fr-FR" sz="1400">
                <a:solidFill>
                  <a:srgbClr val="4D4D4D"/>
                </a:solidFill>
              </a:rPr>
              <a:t>Zone de chevauchement avec</a:t>
            </a:r>
          </a:p>
          <a:p>
            <a:pPr eaLnBrk="1" hangingPunct="1"/>
            <a:r>
              <a:rPr lang="en-AU" altLang="fr-FR" sz="1400">
                <a:solidFill>
                  <a:srgbClr val="4D4D4D"/>
                </a:solidFill>
              </a:rPr>
              <a:t>Stent couvert</a:t>
            </a:r>
            <a:endParaRPr lang="en-US" altLang="fr-FR" sz="1400">
              <a:solidFill>
                <a:srgbClr val="4D4D4D"/>
              </a:solidFill>
            </a:endParaRPr>
          </a:p>
        </p:txBody>
      </p:sp>
      <p:sp>
        <p:nvSpPr>
          <p:cNvPr id="11273" name="Text Box 2">
            <a:extLst>
              <a:ext uri="{FF2B5EF4-FFF2-40B4-BE49-F238E27FC236}">
                <a16:creationId xmlns:a16="http://schemas.microsoft.com/office/drawing/2014/main" id="{264A6B1D-F5CC-4D49-85B2-9F13BAF2E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813" y="3894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Tahoma" panose="020B0604030504040204" pitchFamily="34" charset="0"/>
            </a:endParaRPr>
          </a:p>
        </p:txBody>
      </p:sp>
      <p:sp>
        <p:nvSpPr>
          <p:cNvPr id="11274" name="Line 7">
            <a:extLst>
              <a:ext uri="{FF2B5EF4-FFF2-40B4-BE49-F238E27FC236}">
                <a16:creationId xmlns:a16="http://schemas.microsoft.com/office/drawing/2014/main" id="{3D79600A-D3A7-4668-97F5-7EC9415B1F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75663" y="2184400"/>
            <a:ext cx="0" cy="711200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5" name="Line 7">
            <a:extLst>
              <a:ext uri="{FF2B5EF4-FFF2-40B4-BE49-F238E27FC236}">
                <a16:creationId xmlns:a16="http://schemas.microsoft.com/office/drawing/2014/main" id="{E774F2D3-907B-484A-9343-BA6B69D1BA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853363" y="1576388"/>
            <a:ext cx="11113" cy="1239838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6" name="Line 7">
            <a:extLst>
              <a:ext uri="{FF2B5EF4-FFF2-40B4-BE49-F238E27FC236}">
                <a16:creationId xmlns:a16="http://schemas.microsoft.com/office/drawing/2014/main" id="{97EEC5E3-B230-4F07-B2D2-934CA6B7F2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66138" y="3233739"/>
            <a:ext cx="0" cy="644525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7" name="Line 7">
            <a:extLst>
              <a:ext uri="{FF2B5EF4-FFF2-40B4-BE49-F238E27FC236}">
                <a16:creationId xmlns:a16="http://schemas.microsoft.com/office/drawing/2014/main" id="{EE5EB822-4BF6-4D6D-B7E5-AE71B99C9829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7534276" y="3911601"/>
            <a:ext cx="4763" cy="766763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1278" name="Picture 30" descr="G38616_P_7703crop.png">
            <a:extLst>
              <a:ext uri="{FF2B5EF4-FFF2-40B4-BE49-F238E27FC236}">
                <a16:creationId xmlns:a16="http://schemas.microsoft.com/office/drawing/2014/main" id="{A4720CA5-C5D6-4FE5-B6CC-38A34F31F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9" t="19164" r="25446" b="23006"/>
          <a:stretch>
            <a:fillRect/>
          </a:stretch>
        </p:blipFill>
        <p:spPr bwMode="auto">
          <a:xfrm>
            <a:off x="6007100" y="1371600"/>
            <a:ext cx="15367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1" descr="G38616_P_7706crop.png">
            <a:extLst>
              <a:ext uri="{FF2B5EF4-FFF2-40B4-BE49-F238E27FC236}">
                <a16:creationId xmlns:a16="http://schemas.microsoft.com/office/drawing/2014/main" id="{864C31A5-E128-4DB0-8ACD-8D0BA3EC8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3" t="29781" r="32475" b="40193"/>
          <a:stretch>
            <a:fillRect/>
          </a:stretch>
        </p:blipFill>
        <p:spPr bwMode="auto">
          <a:xfrm>
            <a:off x="2311400" y="1371600"/>
            <a:ext cx="1627188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Line 7">
            <a:extLst>
              <a:ext uri="{FF2B5EF4-FFF2-40B4-BE49-F238E27FC236}">
                <a16:creationId xmlns:a16="http://schemas.microsoft.com/office/drawing/2014/main" id="{A5F03620-9378-4D91-9450-5316AC1D14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32301" y="3263900"/>
            <a:ext cx="4763" cy="469900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1" name="Line 7">
            <a:extLst>
              <a:ext uri="{FF2B5EF4-FFF2-40B4-BE49-F238E27FC236}">
                <a16:creationId xmlns:a16="http://schemas.microsoft.com/office/drawing/2014/main" id="{E438C61A-CC02-4B95-BD04-57ACD66D026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879057" y="3174207"/>
            <a:ext cx="1588" cy="1120775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2" name="Line 7">
            <a:extLst>
              <a:ext uri="{FF2B5EF4-FFF2-40B4-BE49-F238E27FC236}">
                <a16:creationId xmlns:a16="http://schemas.microsoft.com/office/drawing/2014/main" id="{234E3905-6908-4A0E-97A7-2CCB67DDF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650" y="4135438"/>
            <a:ext cx="6350" cy="374650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3" name="Line 7">
            <a:extLst>
              <a:ext uri="{FF2B5EF4-FFF2-40B4-BE49-F238E27FC236}">
                <a16:creationId xmlns:a16="http://schemas.microsoft.com/office/drawing/2014/main" id="{070EB9E2-2C96-4E10-9073-53DFC12DA0F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871913" y="3573463"/>
            <a:ext cx="12700" cy="1136650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4" name="Line 7">
            <a:extLst>
              <a:ext uri="{FF2B5EF4-FFF2-40B4-BE49-F238E27FC236}">
                <a16:creationId xmlns:a16="http://schemas.microsoft.com/office/drawing/2014/main" id="{317385BD-0812-4D8D-9E83-38C9F8A380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7064" y="4979989"/>
            <a:ext cx="1587" cy="295275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5" name="Line 7">
            <a:extLst>
              <a:ext uri="{FF2B5EF4-FFF2-40B4-BE49-F238E27FC236}">
                <a16:creationId xmlns:a16="http://schemas.microsoft.com/office/drawing/2014/main" id="{FDE5ACBD-25E9-43C9-AD5A-FC0FFFC2FEC1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3826669" y="4645819"/>
            <a:ext cx="1588" cy="1238250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286" name="Group 20">
            <a:extLst>
              <a:ext uri="{FF2B5EF4-FFF2-40B4-BE49-F238E27FC236}">
                <a16:creationId xmlns:a16="http://schemas.microsoft.com/office/drawing/2014/main" id="{0F13B3B6-5232-42E8-8A19-27C959E4B147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2051050"/>
            <a:ext cx="954088" cy="692150"/>
            <a:chOff x="1809750" y="1885950"/>
            <a:chExt cx="954088" cy="692150"/>
          </a:xfrm>
        </p:grpSpPr>
        <p:sp>
          <p:nvSpPr>
            <p:cNvPr id="11288" name="Line 7">
              <a:extLst>
                <a:ext uri="{FF2B5EF4-FFF2-40B4-BE49-F238E27FC236}">
                  <a16:creationId xmlns:a16="http://schemas.microsoft.com/office/drawing/2014/main" id="{070BF03D-A123-47A1-A454-353DC7A44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5900" y="1885950"/>
              <a:ext cx="0" cy="692150"/>
            </a:xfrm>
            <a:prstGeom prst="line">
              <a:avLst/>
            </a:prstGeom>
            <a:noFill/>
            <a:ln w="15875">
              <a:solidFill>
                <a:srgbClr val="B1063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89" name="Line 7">
              <a:extLst>
                <a:ext uri="{FF2B5EF4-FFF2-40B4-BE49-F238E27FC236}">
                  <a16:creationId xmlns:a16="http://schemas.microsoft.com/office/drawing/2014/main" id="{227D8A0D-EC81-4C32-A63D-955D9724C7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86000" y="1409700"/>
              <a:ext cx="1588" cy="954088"/>
            </a:xfrm>
            <a:prstGeom prst="line">
              <a:avLst/>
            </a:prstGeom>
            <a:noFill/>
            <a:ln w="15875">
              <a:solidFill>
                <a:srgbClr val="B1063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287" name="Line 7">
            <a:extLst>
              <a:ext uri="{FF2B5EF4-FFF2-40B4-BE49-F238E27FC236}">
                <a16:creationId xmlns:a16="http://schemas.microsoft.com/office/drawing/2014/main" id="{5C4CF930-9A33-486B-A8F2-F6ABC3BE498A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7739064" y="3138489"/>
            <a:ext cx="3175" cy="1476375"/>
          </a:xfrm>
          <a:prstGeom prst="line">
            <a:avLst/>
          </a:prstGeom>
          <a:noFill/>
          <a:ln w="15875">
            <a:solidFill>
              <a:srgbClr val="B1063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793DF573-F5D8-44B1-92B0-3608DF0FD809}"/>
              </a:ext>
            </a:extLst>
          </p:cNvPr>
          <p:cNvSpPr txBox="1">
            <a:spLocks/>
          </p:cNvSpPr>
          <p:nvPr/>
        </p:nvSpPr>
        <p:spPr bwMode="auto">
          <a:xfrm>
            <a:off x="2070100" y="1308100"/>
            <a:ext cx="591978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 marL="165100" indent="-1651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0850" indent="-2222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US" altLang="fr-FR" sz="2000"/>
              <a:t>Branche: 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fr-FR" sz="2000"/>
              <a:t>Stent Nitinol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fr-FR" sz="2000"/>
              <a:t>Anneaux renforcés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fr-FR" sz="2000"/>
              <a:t>de 7 mm</a:t>
            </a:r>
          </a:p>
          <a:p>
            <a:pPr eaLnBrk="1" hangingPunct="1">
              <a:spcBef>
                <a:spcPts val="1200"/>
              </a:spcBef>
              <a:buFont typeface="Times" panose="02020603050405020304" pitchFamily="18" charset="0"/>
              <a:buChar char="•"/>
            </a:pPr>
            <a:r>
              <a:rPr lang="en-US" altLang="fr-FR" sz="2000"/>
              <a:t>4 Marqueurs Or</a:t>
            </a:r>
          </a:p>
          <a:p>
            <a:pPr eaLnBrk="1" hangingPunct="1">
              <a:spcBef>
                <a:spcPts val="1200"/>
              </a:spcBef>
              <a:buFont typeface="Times" panose="02020603050405020304" pitchFamily="18" charset="0"/>
              <a:buChar char="•"/>
            </a:pPr>
            <a:r>
              <a:rPr lang="en-US" altLang="fr-FR" sz="2000"/>
              <a:t>Catheter incurvé préchargé</a:t>
            </a:r>
          </a:p>
          <a:p>
            <a:pPr eaLnBrk="1" hangingPunct="1">
              <a:spcBef>
                <a:spcPts val="1200"/>
              </a:spcBef>
              <a:buFont typeface="Times" panose="02020603050405020304" pitchFamily="18" charset="0"/>
              <a:buChar char="•"/>
            </a:pPr>
            <a:r>
              <a:rPr lang="en-US" altLang="fr-FR" sz="2000"/>
              <a:t>Introducteur Flexor 20 Fr </a:t>
            </a:r>
            <a:endParaRPr lang="en-AU" altLang="fr-FR" sz="2000"/>
          </a:p>
        </p:txBody>
      </p:sp>
      <p:pic>
        <p:nvPicPr>
          <p:cNvPr id="12291" name="Picture 7" descr="BranchFlexor_Semideployed-stent.png">
            <a:extLst>
              <a:ext uri="{FF2B5EF4-FFF2-40B4-BE49-F238E27FC236}">
                <a16:creationId xmlns:a16="http://schemas.microsoft.com/office/drawing/2014/main" id="{2BFBD2C2-87B7-4C2D-93F3-CC2099B1C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1" y="1371600"/>
            <a:ext cx="2760663" cy="3848100"/>
          </a:xfrm>
          <a:prstGeom prst="rect">
            <a:avLst/>
          </a:prstGeom>
          <a:solidFill>
            <a:srgbClr val="C2C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lide2">
            <a:extLst>
              <a:ext uri="{FF2B5EF4-FFF2-40B4-BE49-F238E27FC236}">
                <a16:creationId xmlns:a16="http://schemas.microsoft.com/office/drawing/2014/main" id="{253EDD78-F5F7-428E-8305-C465A37B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5987" t="-9118" r="11897" b="490"/>
          <a:stretch>
            <a:fillRect/>
          </a:stretch>
        </p:blipFill>
        <p:spPr bwMode="auto">
          <a:xfrm>
            <a:off x="5376863" y="1358900"/>
            <a:ext cx="1943100" cy="3860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293" name="Text Box 6">
            <a:extLst>
              <a:ext uri="{FF2B5EF4-FFF2-40B4-BE49-F238E27FC236}">
                <a16:creationId xmlns:a16="http://schemas.microsoft.com/office/drawing/2014/main" id="{0363AFC5-3021-43AC-BB32-A540EF431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308" y="259240"/>
            <a:ext cx="60035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fr-FR" sz="4000" dirty="0" err="1">
                <a:latin typeface="Arial Bold"/>
              </a:rPr>
              <a:t>Jambage</a:t>
            </a:r>
            <a:r>
              <a:rPr lang="en-AU" altLang="fr-FR" sz="4000" dirty="0">
                <a:latin typeface="Arial Bold"/>
              </a:rPr>
              <a:t> </a:t>
            </a:r>
            <a:r>
              <a:rPr lang="en-AU" altLang="fr-FR" sz="4000" dirty="0" err="1">
                <a:latin typeface="Arial Bold"/>
              </a:rPr>
              <a:t>Iliaque</a:t>
            </a:r>
            <a:r>
              <a:rPr lang="en-AU" altLang="fr-FR" sz="4000" dirty="0">
                <a:latin typeface="Arial Bold"/>
              </a:rPr>
              <a:t> </a:t>
            </a:r>
            <a:r>
              <a:rPr lang="en-AU" altLang="fr-FR" sz="4000" dirty="0" err="1">
                <a:latin typeface="Arial Bold"/>
              </a:rPr>
              <a:t>Bifurqué</a:t>
            </a:r>
            <a:endParaRPr lang="en-US" altLang="fr-FR" sz="4000" dirty="0">
              <a:latin typeface="Arial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08C8BA6-5180-4BE3-BBDD-E615C75A9514}"/>
              </a:ext>
            </a:extLst>
          </p:cNvPr>
          <p:cNvSpPr txBox="1">
            <a:spLocks/>
          </p:cNvSpPr>
          <p:nvPr/>
        </p:nvSpPr>
        <p:spPr bwMode="auto">
          <a:xfrm>
            <a:off x="2032000" y="254000"/>
            <a:ext cx="6584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000"/>
              </a:lnSpc>
            </a:pPr>
            <a:r>
              <a:rPr lang="en-AU" altLang="fr-FR" sz="3200" b="1" dirty="0">
                <a:latin typeface="+mn-lt"/>
              </a:rPr>
              <a:t>     </a:t>
            </a:r>
            <a:r>
              <a:rPr lang="en-AU" altLang="fr-FR" sz="4000" dirty="0">
                <a:latin typeface="+mn-lt"/>
              </a:rPr>
              <a:t>Zenith Spiral Leg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81ADB46-5CCB-4CCC-B23E-C8DA4E3D0A8B}"/>
              </a:ext>
            </a:extLst>
          </p:cNvPr>
          <p:cNvSpPr txBox="1">
            <a:spLocks/>
          </p:cNvSpPr>
          <p:nvPr/>
        </p:nvSpPr>
        <p:spPr bwMode="auto">
          <a:xfrm>
            <a:off x="1812925" y="1693863"/>
            <a:ext cx="50038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 marL="161925" indent="-161925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indent="-2222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fr-FR" sz="2000"/>
              <a:t>Connexion entre la ZBIS et le corps aortique bifurqué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fr-FR" sz="2000"/>
              <a:t>Diametre Distal toujours 16 mm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fr-FR" sz="2000"/>
              <a:t>Chevauchement avec la ZBIS:</a:t>
            </a:r>
          </a:p>
          <a:p>
            <a:pPr lvl="1" eaLnBrk="1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–"/>
            </a:pPr>
            <a:r>
              <a:rPr lang="en-US" altLang="fr-FR" sz="2000"/>
              <a:t>Minimum :1½ stents</a:t>
            </a:r>
          </a:p>
          <a:p>
            <a:pPr lvl="1" eaLnBrk="1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–"/>
            </a:pPr>
            <a:r>
              <a:rPr lang="en-US" altLang="fr-FR" sz="2000"/>
              <a:t>Maximum:  Pas au delà du second marqueur or à partir du bord supérieur du dispositif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92388C07-D7ED-463C-9D04-2A72602A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412876"/>
            <a:ext cx="34067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ok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ok1" id="{411466D4-C72C-484C-A3F0-788B1411F04B}" vid="{BEF9046A-3484-4095-A123-190253F831B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1194</Words>
  <Application>Microsoft Office PowerPoint</Application>
  <PresentationFormat>Grand écran</PresentationFormat>
  <Paragraphs>186</Paragraphs>
  <Slides>39</Slides>
  <Notes>13</Notes>
  <HiddenSlides>0</HiddenSlides>
  <MMClips>1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6" baseType="lpstr">
      <vt:lpstr>Arial</vt:lpstr>
      <vt:lpstr>Arial Bold</vt:lpstr>
      <vt:lpstr>Calibri</vt:lpstr>
      <vt:lpstr>Tahoma</vt:lpstr>
      <vt:lpstr>Times</vt:lpstr>
      <vt:lpstr>Cook1</vt:lpstr>
      <vt:lpstr>Acrobat Document</vt:lpstr>
      <vt:lpstr>Présentation PowerPoint</vt:lpstr>
      <vt:lpstr>Présentation PowerPoint</vt:lpstr>
      <vt:lpstr>Présentation PowerPoint</vt:lpstr>
      <vt:lpstr>Le Dispositif</vt:lpstr>
      <vt:lpstr>Accès Controlé</vt:lpstr>
      <vt:lpstr>Présentation PowerPoint</vt:lpstr>
      <vt:lpstr>Présentation PowerPoint</vt:lpstr>
      <vt:lpstr>Présentation PowerPoint</vt:lpstr>
      <vt:lpstr>Présentation PowerPoint</vt:lpstr>
      <vt:lpstr>Restrictions et limitations</vt:lpstr>
      <vt:lpstr>Tronc hypogastrique</vt:lpstr>
      <vt:lpstr>Iliaque primitive courte</vt:lpstr>
      <vt:lpstr>Iliaque Primitive Tortueuse</vt:lpstr>
      <vt:lpstr>Angulations </vt:lpstr>
      <vt:lpstr>Bifurcation iliaque </vt:lpstr>
      <vt:lpstr>Bifurcation iliaque </vt:lpstr>
      <vt:lpstr>Ancillaire nécessaire</vt:lpstr>
      <vt:lpstr>Préparation du Dispositif</vt:lpstr>
      <vt:lpstr>Préparation du dispositif( 2)</vt:lpstr>
      <vt:lpstr>Orientation du dispositif</vt:lpstr>
      <vt:lpstr>Introduction du dispositif </vt:lpstr>
      <vt:lpstr>Marqueurs Or</vt:lpstr>
      <vt:lpstr>Capture du Guide de Va et Vient</vt:lpstr>
      <vt:lpstr>Capture du guide au lasso</vt:lpstr>
      <vt:lpstr>Déploiement de l’endoprothèse </vt:lpstr>
      <vt:lpstr>Présentation PowerPoint</vt:lpstr>
      <vt:lpstr>Positionnement de l’introducteur controlatéral</vt:lpstr>
      <vt:lpstr>Positionnement du  Flexor </vt:lpstr>
      <vt:lpstr>Retrait du  Dilateur</vt:lpstr>
      <vt:lpstr>Cathétérisme de l’hypogastrique</vt:lpstr>
      <vt:lpstr>Cathétérisme de l’hypogastrique</vt:lpstr>
      <vt:lpstr>Positionnement du stent</vt:lpstr>
      <vt:lpstr>Positionnement du stent</vt:lpstr>
      <vt:lpstr>Largage du dispositif</vt:lpstr>
      <vt:lpstr>Largage du stent</vt:lpstr>
      <vt:lpstr>Largage du stent</vt:lpstr>
      <vt:lpstr>Retrait du nez </vt:lpstr>
      <vt:lpstr>ZIMB et ZISL</vt:lpstr>
      <vt:lpstr>Résultat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AAA MODULE 1 Or team and everybody else</dc:title>
  <dc:creator>Orillard, Jean-Philippe</dc:creator>
  <cp:lastModifiedBy>Orillard, Jean-Philippe</cp:lastModifiedBy>
  <cp:revision>83</cp:revision>
  <dcterms:created xsi:type="dcterms:W3CDTF">2020-03-24T08:41:06Z</dcterms:created>
  <dcterms:modified xsi:type="dcterms:W3CDTF">2022-03-22T16:09:36Z</dcterms:modified>
</cp:coreProperties>
</file>